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handoutMasterIdLst>
    <p:handoutMasterId r:id="rId62"/>
  </p:handoutMasterIdLst>
  <p:sldIdLst>
    <p:sldId id="257" r:id="rId2"/>
    <p:sldId id="420" r:id="rId3"/>
    <p:sldId id="260" r:id="rId4"/>
    <p:sldId id="280" r:id="rId5"/>
    <p:sldId id="281" r:id="rId6"/>
    <p:sldId id="282" r:id="rId7"/>
    <p:sldId id="363" r:id="rId8"/>
    <p:sldId id="368" r:id="rId9"/>
    <p:sldId id="285" r:id="rId10"/>
    <p:sldId id="286" r:id="rId11"/>
    <p:sldId id="288" r:id="rId12"/>
    <p:sldId id="289" r:id="rId13"/>
    <p:sldId id="294" r:id="rId14"/>
    <p:sldId id="380" r:id="rId15"/>
    <p:sldId id="369" r:id="rId16"/>
    <p:sldId id="421" r:id="rId17"/>
    <p:sldId id="284" r:id="rId18"/>
    <p:sldId id="292" r:id="rId19"/>
    <p:sldId id="296" r:id="rId20"/>
    <p:sldId id="397" r:id="rId21"/>
    <p:sldId id="398" r:id="rId22"/>
    <p:sldId id="399" r:id="rId23"/>
    <p:sldId id="400" r:id="rId24"/>
    <p:sldId id="401" r:id="rId25"/>
    <p:sldId id="302" r:id="rId26"/>
    <p:sldId id="303" r:id="rId27"/>
    <p:sldId id="370" r:id="rId28"/>
    <p:sldId id="408" r:id="rId29"/>
    <p:sldId id="407" r:id="rId30"/>
    <p:sldId id="297" r:id="rId31"/>
    <p:sldId id="402" r:id="rId32"/>
    <p:sldId id="396" r:id="rId33"/>
    <p:sldId id="391" r:id="rId34"/>
    <p:sldId id="392" r:id="rId35"/>
    <p:sldId id="393" r:id="rId36"/>
    <p:sldId id="394" r:id="rId37"/>
    <p:sldId id="395" r:id="rId38"/>
    <p:sldId id="413" r:id="rId39"/>
    <p:sldId id="414" r:id="rId40"/>
    <p:sldId id="409" r:id="rId41"/>
    <p:sldId id="403" r:id="rId42"/>
    <p:sldId id="308" r:id="rId43"/>
    <p:sldId id="310" r:id="rId44"/>
    <p:sldId id="313" r:id="rId45"/>
    <p:sldId id="314" r:id="rId46"/>
    <p:sldId id="315" r:id="rId47"/>
    <p:sldId id="371" r:id="rId48"/>
    <p:sldId id="411" r:id="rId49"/>
    <p:sldId id="415" r:id="rId50"/>
    <p:sldId id="410" r:id="rId51"/>
    <p:sldId id="412" r:id="rId52"/>
    <p:sldId id="416" r:id="rId53"/>
    <p:sldId id="326" r:id="rId54"/>
    <p:sldId id="361" r:id="rId55"/>
    <p:sldId id="327" r:id="rId56"/>
    <p:sldId id="374" r:id="rId57"/>
    <p:sldId id="336" r:id="rId58"/>
    <p:sldId id="377" r:id="rId59"/>
    <p:sldId id="378" r:id="rId6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charset="0"/>
        <a:ea typeface="+mn-ea"/>
        <a:cs typeface="+mn-cs"/>
      </a:defRPr>
    </a:lvl1pPr>
    <a:lvl2pPr marL="457200" algn="l" rtl="0" eaLnBrk="0" fontAlgn="base" hangingPunct="0">
      <a:spcBef>
        <a:spcPct val="0"/>
      </a:spcBef>
      <a:spcAft>
        <a:spcPct val="0"/>
      </a:spcAft>
      <a:defRPr sz="2400" kern="1200">
        <a:solidFill>
          <a:schemeClr val="tx1"/>
        </a:solidFill>
        <a:latin typeface="Comic Sans MS" charset="0"/>
        <a:ea typeface="+mn-ea"/>
        <a:cs typeface="+mn-cs"/>
      </a:defRPr>
    </a:lvl2pPr>
    <a:lvl3pPr marL="914400" algn="l" rtl="0" eaLnBrk="0" fontAlgn="base" hangingPunct="0">
      <a:spcBef>
        <a:spcPct val="0"/>
      </a:spcBef>
      <a:spcAft>
        <a:spcPct val="0"/>
      </a:spcAft>
      <a:defRPr sz="2400" kern="1200">
        <a:solidFill>
          <a:schemeClr val="tx1"/>
        </a:solidFill>
        <a:latin typeface="Comic Sans MS"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0" autoAdjust="0"/>
    <p:restoredTop sz="94660"/>
  </p:normalViewPr>
  <p:slideViewPr>
    <p:cSldViewPr>
      <p:cViewPr varScale="1">
        <p:scale>
          <a:sx n="83" d="100"/>
          <a:sy n="83" d="100"/>
        </p:scale>
        <p:origin x="3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0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6C5F85-85B8-4440-A69B-A884496907AD}" type="datetimeFigureOut">
              <a:rPr lang="en-US" smtClean="0"/>
              <a:pPr/>
              <a:t>11/17/2020</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F978AF-B6FD-184B-AAE9-316FBBDF6190}" type="slidenum">
              <a:rPr lang="es-ES_tradnl" smtClean="0"/>
              <a:pPr/>
              <a:t>‹#›</a:t>
            </a:fld>
            <a:endParaRPr lang="es-ES_tradnl"/>
          </a:p>
        </p:txBody>
      </p:sp>
    </p:spTree>
    <p:extLst>
      <p:ext uri="{BB962C8B-B14F-4D97-AF65-F5344CB8AC3E}">
        <p14:creationId xmlns:p14="http://schemas.microsoft.com/office/powerpoint/2010/main" val="1657123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110" charset="0"/>
              </a:defRPr>
            </a:lvl1pPr>
          </a:lstStyle>
          <a:p>
            <a:pPr>
              <a:defRPr/>
            </a:pPr>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110"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110" charset="0"/>
              </a:defRPr>
            </a:lvl1pPr>
          </a:lstStyle>
          <a:p>
            <a:pPr>
              <a:defRPr/>
            </a:pPr>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110" charset="0"/>
              </a:defRPr>
            </a:lvl1pPr>
          </a:lstStyle>
          <a:p>
            <a:pPr>
              <a:defRPr/>
            </a:pPr>
            <a:fld id="{1D34708C-103A-1947-B016-F3E1D7E62843}" type="slidenum">
              <a:rPr lang="en-US"/>
              <a:pPr>
                <a:defRPr/>
              </a:pPr>
              <a:t>‹#›</a:t>
            </a:fld>
            <a:endParaRPr lang="en-US"/>
          </a:p>
        </p:txBody>
      </p:sp>
    </p:spTree>
    <p:extLst>
      <p:ext uri="{BB962C8B-B14F-4D97-AF65-F5344CB8AC3E}">
        <p14:creationId xmlns:p14="http://schemas.microsoft.com/office/powerpoint/2010/main" val="25494408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B0388C0-2058-004E-B7BB-DB039FE41A36}" type="slidenum">
              <a:rPr lang="en-US">
                <a:latin typeface="Comic Sans MS" charset="0"/>
              </a:rPr>
              <a:pPr/>
              <a:t>1</a:t>
            </a:fld>
            <a:endParaRPr lang="en-US">
              <a:latin typeface="Comic Sans MS" charset="0"/>
            </a:endParaRPr>
          </a:p>
        </p:txBody>
      </p:sp>
      <p:sp>
        <p:nvSpPr>
          <p:cNvPr id="16387" name="Rectangle 1026"/>
          <p:cNvSpPr>
            <a:spLocks noGrp="1" noRot="1" noChangeAspect="1" noChangeArrowheads="1" noTextEdit="1"/>
          </p:cNvSpPr>
          <p:nvPr>
            <p:ph type="sldImg"/>
          </p:nvPr>
        </p:nvSpPr>
        <p:spPr>
          <a:ln/>
        </p:spPr>
      </p:sp>
      <p:sp>
        <p:nvSpPr>
          <p:cNvPr id="16388" name="Rectangle 1027"/>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215852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E5282B6-4730-4448-B06B-E4B8093231BF}" type="slidenum">
              <a:rPr lang="en-US">
                <a:latin typeface="Comic Sans MS" charset="0"/>
              </a:rPr>
              <a:pPr/>
              <a:t>11</a:t>
            </a:fld>
            <a:endParaRPr lang="en-US">
              <a:latin typeface="Comic Sans MS"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404848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ABEF94A-BB45-0748-9615-FF312B1711AA}" type="slidenum">
              <a:rPr lang="en-US">
                <a:latin typeface="Comic Sans MS" charset="0"/>
              </a:rPr>
              <a:pPr/>
              <a:t>12</a:t>
            </a:fld>
            <a:endParaRPr lang="en-US">
              <a:latin typeface="Comic Sans M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361339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03B9365-4A9F-D049-81F6-26F2D8183073}" type="slidenum">
              <a:rPr lang="en-US">
                <a:latin typeface="Comic Sans MS" charset="0"/>
              </a:rPr>
              <a:pPr/>
              <a:t>13</a:t>
            </a:fld>
            <a:endParaRPr lang="en-US">
              <a:latin typeface="Comic Sans MS"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362507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35F87C1-02AF-D744-9085-98F7F811547C}" type="slidenum">
              <a:rPr lang="en-US">
                <a:latin typeface="Comic Sans MS" charset="0"/>
              </a:rPr>
              <a:pPr/>
              <a:t>14</a:t>
            </a:fld>
            <a:endParaRPr lang="en-US">
              <a:latin typeface="Comic Sans MS"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268412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C29B93D-594D-974A-AFB9-CA3A9136691D}" type="slidenum">
              <a:rPr lang="en-US">
                <a:latin typeface="Comic Sans MS" charset="0"/>
              </a:rPr>
              <a:pPr/>
              <a:t>15</a:t>
            </a:fld>
            <a:endParaRPr lang="en-US">
              <a:latin typeface="Comic Sans MS"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3746839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6406298-1A68-2549-8BFD-346476E777A2}" type="slidenum">
              <a:rPr lang="en-US">
                <a:latin typeface="Comic Sans MS" charset="0"/>
              </a:rPr>
              <a:pPr/>
              <a:t>17</a:t>
            </a:fld>
            <a:endParaRPr lang="en-US">
              <a:latin typeface="Comic Sans MS"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368974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C7D34A5-F63D-CA48-93DA-E81035C2C85F}" type="slidenum">
              <a:rPr lang="en-US">
                <a:latin typeface="Comic Sans MS" charset="0"/>
              </a:rPr>
              <a:pPr/>
              <a:t>18</a:t>
            </a:fld>
            <a:endParaRPr lang="en-US">
              <a:latin typeface="Comic Sans MS"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2051777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E438F5-5A69-D34E-B961-C20297D1843F}" type="slidenum">
              <a:rPr lang="en-US">
                <a:latin typeface="Comic Sans MS" charset="0"/>
              </a:rPr>
              <a:pPr/>
              <a:t>19</a:t>
            </a:fld>
            <a:endParaRPr lang="en-US">
              <a:latin typeface="Comic Sans MS"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77317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21C5145-FF1D-AE4D-A92D-D8D4E9F76A54}" type="slidenum">
              <a:rPr lang="en-US">
                <a:latin typeface="Comic Sans MS" charset="0"/>
              </a:rPr>
              <a:pPr/>
              <a:t>25</a:t>
            </a:fld>
            <a:endParaRPr lang="en-US">
              <a:latin typeface="Comic Sans MS"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290311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4CB2CB8-6046-2646-823E-FFB923EA8BBA}" type="slidenum">
              <a:rPr lang="en-US">
                <a:latin typeface="Comic Sans MS" charset="0"/>
              </a:rPr>
              <a:pPr/>
              <a:t>26</a:t>
            </a:fld>
            <a:endParaRPr lang="en-US">
              <a:latin typeface="Comic Sans MS"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68386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6425994-88A5-BF40-87D5-28BB0C294F32}" type="slidenum">
              <a:rPr lang="en-US">
                <a:latin typeface="Comic Sans MS" charset="0"/>
              </a:rPr>
              <a:pPr/>
              <a:t>3</a:t>
            </a:fld>
            <a:endParaRPr lang="en-US">
              <a:latin typeface="Comic Sans MS"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61229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A07863C-200A-B649-A865-412C7F0D8A8E}" type="slidenum">
              <a:rPr lang="en-US">
                <a:latin typeface="Comic Sans MS" charset="0"/>
              </a:rPr>
              <a:pPr/>
              <a:t>27</a:t>
            </a:fld>
            <a:endParaRPr lang="en-US">
              <a:latin typeface="Comic Sans MS"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930826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xfrm>
            <a:off x="1143000" y="685800"/>
            <a:ext cx="4572000" cy="3429000"/>
          </a:xfrm>
          <a:ln/>
        </p:spPr>
      </p:sp>
      <p:sp>
        <p:nvSpPr>
          <p:cNvPr id="877571" name="Rectangle 3"/>
          <p:cNvSpPr>
            <a:spLocks noGrp="1" noChangeArrowheads="1"/>
          </p:cNvSpPr>
          <p:nvPr>
            <p:ph type="body" idx="1"/>
          </p:nvPr>
        </p:nvSpPr>
        <p:spPr/>
        <p:txBody>
          <a:bodyPr/>
          <a:lstStyle/>
          <a:p>
            <a:r>
              <a:rPr lang="en-US"/>
              <a:t>Answer: C</a:t>
            </a:r>
          </a:p>
        </p:txBody>
      </p:sp>
    </p:spTree>
    <p:extLst>
      <p:ext uri="{BB962C8B-B14F-4D97-AF65-F5344CB8AC3E}">
        <p14:creationId xmlns:p14="http://schemas.microsoft.com/office/powerpoint/2010/main" val="91442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Rot="1" noChangeAspect="1" noChangeArrowheads="1" noTextEdit="1"/>
          </p:cNvSpPr>
          <p:nvPr>
            <p:ph type="sldImg"/>
          </p:nvPr>
        </p:nvSpPr>
        <p:spPr>
          <a:xfrm>
            <a:off x="1143000" y="685800"/>
            <a:ext cx="4572000" cy="3429000"/>
          </a:xfrm>
          <a:ln/>
        </p:spPr>
      </p:sp>
      <p:sp>
        <p:nvSpPr>
          <p:cNvPr id="885763" name="Rectangle 3"/>
          <p:cNvSpPr>
            <a:spLocks noGrp="1" noChangeArrowheads="1"/>
          </p:cNvSpPr>
          <p:nvPr>
            <p:ph type="body" idx="1"/>
          </p:nvPr>
        </p:nvSpPr>
        <p:spPr/>
        <p:txBody>
          <a:bodyPr/>
          <a:lstStyle/>
          <a:p>
            <a:r>
              <a:rPr lang="en-US"/>
              <a:t>Answer: D</a:t>
            </a:r>
          </a:p>
        </p:txBody>
      </p:sp>
    </p:spTree>
    <p:extLst>
      <p:ext uri="{BB962C8B-B14F-4D97-AF65-F5344CB8AC3E}">
        <p14:creationId xmlns:p14="http://schemas.microsoft.com/office/powerpoint/2010/main" val="2143426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6A5588D-7238-E54C-BC4F-0B615822B124}" type="slidenum">
              <a:rPr lang="en-US">
                <a:latin typeface="Comic Sans MS" charset="0"/>
              </a:rPr>
              <a:pPr/>
              <a:t>30</a:t>
            </a:fld>
            <a:endParaRPr lang="en-US">
              <a:latin typeface="Comic Sans MS"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763385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A3E89-0DCA-0E41-B514-F9AD356E38AE}" type="slidenum">
              <a:rPr lang="en-US"/>
              <a:pPr/>
              <a:t>32</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s-ES_tradnl"/>
          </a:p>
        </p:txBody>
      </p:sp>
    </p:spTree>
    <p:extLst>
      <p:ext uri="{BB962C8B-B14F-4D97-AF65-F5344CB8AC3E}">
        <p14:creationId xmlns:p14="http://schemas.microsoft.com/office/powerpoint/2010/main" val="240453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A8AC2-0FA2-E749-AB3B-6102E48D14F1}" type="slidenum">
              <a:rPr lang="en-US"/>
              <a:pPr/>
              <a:t>33</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s-ES_tradnl"/>
          </a:p>
        </p:txBody>
      </p:sp>
    </p:spTree>
    <p:extLst>
      <p:ext uri="{BB962C8B-B14F-4D97-AF65-F5344CB8AC3E}">
        <p14:creationId xmlns:p14="http://schemas.microsoft.com/office/powerpoint/2010/main" val="3539474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85ACE-B932-AC44-AA8A-447AC1E73427}" type="slidenum">
              <a:rPr lang="en-US"/>
              <a:pPr/>
              <a:t>34</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s-ES_tradnl"/>
          </a:p>
        </p:txBody>
      </p:sp>
    </p:spTree>
    <p:extLst>
      <p:ext uri="{BB962C8B-B14F-4D97-AF65-F5344CB8AC3E}">
        <p14:creationId xmlns:p14="http://schemas.microsoft.com/office/powerpoint/2010/main" val="2207143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A8273-AABE-1841-ACF9-0348C135BD9F}" type="slidenum">
              <a:rPr lang="en-US"/>
              <a:pPr/>
              <a:t>35</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s-ES_tradnl"/>
          </a:p>
        </p:txBody>
      </p:sp>
    </p:spTree>
    <p:extLst>
      <p:ext uri="{BB962C8B-B14F-4D97-AF65-F5344CB8AC3E}">
        <p14:creationId xmlns:p14="http://schemas.microsoft.com/office/powerpoint/2010/main" val="2300310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E7304-CBBF-EE40-B86F-E7299D9B6B28}" type="slidenum">
              <a:rPr lang="en-US"/>
              <a:pPr/>
              <a:t>36</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s-ES_tradnl"/>
          </a:p>
        </p:txBody>
      </p:sp>
    </p:spTree>
    <p:extLst>
      <p:ext uri="{BB962C8B-B14F-4D97-AF65-F5344CB8AC3E}">
        <p14:creationId xmlns:p14="http://schemas.microsoft.com/office/powerpoint/2010/main" val="4097846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A3E89-0DCA-0E41-B514-F9AD356E38AE}" type="slidenum">
              <a:rPr lang="en-US"/>
              <a:pPr/>
              <a:t>37</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s-ES_tradnl"/>
          </a:p>
        </p:txBody>
      </p:sp>
    </p:spTree>
    <p:extLst>
      <p:ext uri="{BB962C8B-B14F-4D97-AF65-F5344CB8AC3E}">
        <p14:creationId xmlns:p14="http://schemas.microsoft.com/office/powerpoint/2010/main" val="182013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CAC3BB4-850B-A248-85AE-F42C583713E5}" type="slidenum">
              <a:rPr lang="en-US">
                <a:latin typeface="Comic Sans MS" charset="0"/>
              </a:rPr>
              <a:pPr/>
              <a:t>4</a:t>
            </a:fld>
            <a:endParaRPr lang="en-US">
              <a:latin typeface="Comic Sans MS"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3000947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82EDF8C-3975-3B43-A1FE-EF0E914FFD96}" type="slidenum">
              <a:rPr lang="en-US">
                <a:latin typeface="Comic Sans MS" charset="0"/>
              </a:rPr>
              <a:pPr/>
              <a:t>42</a:t>
            </a:fld>
            <a:endParaRPr lang="en-US">
              <a:latin typeface="Comic Sans MS"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533879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07D5C37-949A-B540-BA50-7C31F721A363}" type="slidenum">
              <a:rPr lang="en-US">
                <a:latin typeface="Comic Sans MS" charset="0"/>
              </a:rPr>
              <a:pPr/>
              <a:t>43</a:t>
            </a:fld>
            <a:endParaRPr lang="en-US">
              <a:latin typeface="Comic Sans MS"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3759498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FCF7BB0-7D5F-2E40-947B-BF3D2EFAC5CE}" type="slidenum">
              <a:rPr lang="en-US">
                <a:latin typeface="Comic Sans MS" charset="0"/>
              </a:rPr>
              <a:pPr/>
              <a:t>44</a:t>
            </a:fld>
            <a:endParaRPr lang="en-US">
              <a:latin typeface="Comic Sans MS"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754346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E532F37-7F64-C443-8D5E-D46B263B594D}" type="slidenum">
              <a:rPr lang="en-US">
                <a:latin typeface="Comic Sans MS" charset="0"/>
              </a:rPr>
              <a:pPr/>
              <a:t>45</a:t>
            </a:fld>
            <a:endParaRPr lang="en-US">
              <a:latin typeface="Comic Sans MS"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4112096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A62A9F9-3677-D043-A4AC-852993747B05}" type="slidenum">
              <a:rPr lang="en-US">
                <a:latin typeface="Comic Sans MS" charset="0"/>
              </a:rPr>
              <a:pPr/>
              <a:t>46</a:t>
            </a:fld>
            <a:endParaRPr lang="en-US">
              <a:latin typeface="Comic Sans MS"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07195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CD2E665-554E-3D4A-B627-D52AB309CE94}" type="slidenum">
              <a:rPr lang="en-US">
                <a:latin typeface="Comic Sans MS" charset="0"/>
              </a:rPr>
              <a:pPr/>
              <a:t>47</a:t>
            </a:fld>
            <a:endParaRPr lang="en-US">
              <a:latin typeface="Comic Sans MS"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3970257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5F7AFCD2-55E6-EE44-8C50-9B9A8D8911CD}" type="slidenum">
              <a:rPr lang="en-US">
                <a:latin typeface="Comic Sans MS" charset="0"/>
              </a:rPr>
              <a:pPr/>
              <a:t>53</a:t>
            </a:fld>
            <a:endParaRPr lang="en-US">
              <a:latin typeface="Comic Sans MS"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177682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AEE9D78-8DB2-8344-A5CF-F0AF70DE46DA}" type="slidenum">
              <a:rPr lang="en-US">
                <a:latin typeface="Comic Sans MS" charset="0"/>
              </a:rPr>
              <a:pPr/>
              <a:t>54</a:t>
            </a:fld>
            <a:endParaRPr lang="en-US">
              <a:latin typeface="Comic Sans MS"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3427350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E87C017-C1BD-8C4C-9ED3-62FDD652535B}" type="slidenum">
              <a:rPr lang="en-US">
                <a:latin typeface="Comic Sans MS" charset="0"/>
              </a:rPr>
              <a:pPr/>
              <a:t>55</a:t>
            </a:fld>
            <a:endParaRPr lang="en-US">
              <a:latin typeface="Comic Sans MS"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4033530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29E1AB6-7C3D-5744-9517-622B75A03377}" type="slidenum">
              <a:rPr lang="en-US">
                <a:latin typeface="Comic Sans MS" charset="0"/>
              </a:rPr>
              <a:pPr/>
              <a:t>56</a:t>
            </a:fld>
            <a:endParaRPr lang="en-US">
              <a:latin typeface="Comic Sans MS"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70399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38DE5C5-B3D1-744B-8933-A5902B962CFA}" type="slidenum">
              <a:rPr lang="en-US">
                <a:latin typeface="Comic Sans MS" charset="0"/>
              </a:rPr>
              <a:pPr/>
              <a:t>5</a:t>
            </a:fld>
            <a:endParaRPr lang="en-US">
              <a:latin typeface="Comic Sans MS"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911814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69A3A6A6-73ED-E54A-B3DD-D8C4A6C8C9FA}" type="slidenum">
              <a:rPr lang="en-US">
                <a:latin typeface="Comic Sans MS" charset="0"/>
              </a:rPr>
              <a:pPr/>
              <a:t>57</a:t>
            </a:fld>
            <a:endParaRPr lang="en-US">
              <a:latin typeface="Comic Sans MS"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4151908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3858FB2B-C27B-4846-A78C-486240785F68}" type="slidenum">
              <a:rPr lang="en-US">
                <a:latin typeface="Comic Sans MS" charset="0"/>
              </a:rPr>
              <a:pPr/>
              <a:t>58</a:t>
            </a:fld>
            <a:endParaRPr lang="en-US">
              <a:latin typeface="Comic Sans MS"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032399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0A714D40-0A0F-F14E-B931-ED1D271446EB}" type="slidenum">
              <a:rPr lang="en-US">
                <a:latin typeface="Comic Sans MS" charset="0"/>
              </a:rPr>
              <a:pPr/>
              <a:t>59</a:t>
            </a:fld>
            <a:endParaRPr lang="en-US">
              <a:latin typeface="Comic Sans MS"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261772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7D08194-E9D2-6B4F-BBD4-13EAF7FACB56}" type="slidenum">
              <a:rPr lang="en-US">
                <a:latin typeface="Comic Sans MS" charset="0"/>
              </a:rPr>
              <a:pPr/>
              <a:t>6</a:t>
            </a:fld>
            <a:endParaRPr lang="en-US">
              <a:latin typeface="Comic Sans MS"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74109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633043D-19F8-4447-B297-9A21BCD08365}" type="slidenum">
              <a:rPr lang="en-US">
                <a:latin typeface="Comic Sans MS" charset="0"/>
              </a:rPr>
              <a:pPr/>
              <a:t>7</a:t>
            </a:fld>
            <a:endParaRPr lang="en-US">
              <a:latin typeface="Comic Sans MS"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82843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FF7CC02-AAAC-594A-BDF6-BFA4B71C072A}" type="slidenum">
              <a:rPr lang="en-US">
                <a:latin typeface="Comic Sans MS" charset="0"/>
              </a:rPr>
              <a:pPr/>
              <a:t>8</a:t>
            </a:fld>
            <a:endParaRPr lang="en-US">
              <a:latin typeface="Comic Sans MS"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425701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C930334-D842-C84C-BC67-5B174B74B67D}" type="slidenum">
              <a:rPr lang="en-US">
                <a:latin typeface="Comic Sans MS" charset="0"/>
              </a:rPr>
              <a:pPr/>
              <a:t>9</a:t>
            </a:fld>
            <a:endParaRPr lang="en-US">
              <a:latin typeface="Comic Sans MS"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96088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FC4A066-B525-FF47-986E-ADE308EA91BA}" type="slidenum">
              <a:rPr lang="en-US">
                <a:latin typeface="Comic Sans MS" charset="0"/>
              </a:rPr>
              <a:pPr/>
              <a:t>10</a:t>
            </a:fld>
            <a:endParaRPr lang="en-US">
              <a:latin typeface="Comic Sans MS"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80957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85E41C-0983-F14C-B017-1854363BD3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C6C32F-E2B0-0049-8334-8A6E85B898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FF4C54-55CB-7E42-BAC2-C18EA04F5A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s-ES_tradnl"/>
          </a:p>
        </p:txBody>
      </p:sp>
      <p:sp>
        <p:nvSpPr>
          <p:cNvPr id="3" name="Table Placeholder 2"/>
          <p:cNvSpPr>
            <a:spLocks noGrp="1"/>
          </p:cNvSpPr>
          <p:nvPr>
            <p:ph type="tbl" idx="1"/>
          </p:nvPr>
        </p:nvSpPr>
        <p:spPr>
          <a:xfrm>
            <a:off x="685800" y="1981200"/>
            <a:ext cx="7772400" cy="4114800"/>
          </a:xfrm>
        </p:spPr>
        <p:txBody>
          <a:bodyPr/>
          <a:lstStyle/>
          <a:p>
            <a:pPr lvl="0"/>
            <a:endParaRPr lang="es-ES_trad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CAE47-F143-2843-B2F8-F21F0F5456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698C37-25A4-D84B-8BB9-858282E308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81999-03EA-5145-B125-A68107C557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220C22-6DB3-7649-AED5-6BEB792CD8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1B635A-9A6B-8C41-91DE-BE26830325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058142-59D3-3C48-8A33-6EA48DFAB8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E95F59-B3B4-E34C-A2EA-04C060386D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8DA9CC-F862-6140-B1A7-F06529F820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25F936-DF12-6649-8888-2E6B6BD268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01EDF58-1797-6C49-9F98-1BAE209969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Times" pitchFamily="-110" charset="0"/>
        </a:defRPr>
      </a:lvl6pPr>
      <a:lvl7pPr marL="914400" algn="ctr" rtl="0" fontAlgn="base">
        <a:spcBef>
          <a:spcPct val="0"/>
        </a:spcBef>
        <a:spcAft>
          <a:spcPct val="0"/>
        </a:spcAft>
        <a:defRPr sz="4400">
          <a:solidFill>
            <a:schemeClr val="tx2"/>
          </a:solidFill>
          <a:latin typeface="Times" pitchFamily="-110" charset="0"/>
        </a:defRPr>
      </a:lvl7pPr>
      <a:lvl8pPr marL="1371600" algn="ctr" rtl="0" fontAlgn="base">
        <a:spcBef>
          <a:spcPct val="0"/>
        </a:spcBef>
        <a:spcAft>
          <a:spcPct val="0"/>
        </a:spcAft>
        <a:defRPr sz="4400">
          <a:solidFill>
            <a:schemeClr val="tx2"/>
          </a:solidFill>
          <a:latin typeface="Times" pitchFamily="-110" charset="0"/>
        </a:defRPr>
      </a:lvl8pPr>
      <a:lvl9pPr marL="1828800" algn="ctr" rtl="0" fontAlgn="base">
        <a:spcBef>
          <a:spcPct val="0"/>
        </a:spcBef>
        <a:spcAft>
          <a:spcPct val="0"/>
        </a:spcAft>
        <a:defRPr sz="4400">
          <a:solidFill>
            <a:schemeClr val="tx2"/>
          </a:solidFill>
          <a:latin typeface="Times"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830388" y="538163"/>
            <a:ext cx="5611812" cy="701675"/>
          </a:xfrm>
          <a:prstGeom prst="rect">
            <a:avLst/>
          </a:prstGeom>
          <a:noFill/>
          <a:ln w="9525">
            <a:noFill/>
            <a:miter lim="800000"/>
            <a:headEnd/>
            <a:tailEnd/>
          </a:ln>
        </p:spPr>
        <p:txBody>
          <a:bodyPr wrap="none">
            <a:prstTxWarp prst="textNoShape">
              <a:avLst/>
            </a:prstTxWarp>
            <a:spAutoFit/>
          </a:bodyPr>
          <a:lstStyle/>
          <a:p>
            <a:pPr algn="ctr"/>
            <a:r>
              <a:rPr lang="en-US" sz="4000"/>
              <a:t>Nutrition and</a:t>
            </a:r>
            <a:r>
              <a:rPr lang="en-US"/>
              <a:t> </a:t>
            </a:r>
            <a:r>
              <a:rPr lang="en-US" sz="4000"/>
              <a:t>digestion</a:t>
            </a:r>
            <a:endParaRPr lang="en-US"/>
          </a:p>
        </p:txBody>
      </p:sp>
      <p:sp>
        <p:nvSpPr>
          <p:cNvPr id="15363" name="Rectangle 3"/>
          <p:cNvSpPr>
            <a:spLocks noChangeArrowheads="1"/>
          </p:cNvSpPr>
          <p:nvPr/>
        </p:nvSpPr>
        <p:spPr bwMode="auto">
          <a:xfrm>
            <a:off x="955675" y="1565275"/>
            <a:ext cx="184150" cy="457200"/>
          </a:xfrm>
          <a:prstGeom prst="rect">
            <a:avLst/>
          </a:prstGeom>
          <a:noFill/>
          <a:ln w="9525">
            <a:noFill/>
            <a:miter lim="800000"/>
            <a:headEnd/>
            <a:tailEnd/>
          </a:ln>
        </p:spPr>
        <p:txBody>
          <a:bodyPr wrap="none">
            <a:prstTxWarp prst="textNoShape">
              <a:avLst/>
            </a:prstTxWarp>
            <a:spAutoFit/>
          </a:bodyPr>
          <a:lstStyle/>
          <a:p>
            <a:endParaRPr lang="es-ES_tradnl"/>
          </a:p>
        </p:txBody>
      </p:sp>
      <p:pic>
        <p:nvPicPr>
          <p:cNvPr id="15364" name="Picture 4"/>
          <p:cNvPicPr>
            <a:picLocks noChangeAspect="1" noChangeArrowheads="1"/>
          </p:cNvPicPr>
          <p:nvPr/>
        </p:nvPicPr>
        <p:blipFill>
          <a:blip r:embed="rId3"/>
          <a:srcRect/>
          <a:stretch>
            <a:fillRect/>
          </a:stretch>
        </p:blipFill>
        <p:spPr bwMode="auto">
          <a:xfrm>
            <a:off x="2057400" y="1905000"/>
            <a:ext cx="4470400" cy="38639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FE95F59-B3B4-E34C-A2EA-04C060386DAD}"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srcRect/>
          <a:stretch>
            <a:fillRect/>
          </a:stretch>
        </p:blipFill>
        <p:spPr bwMode="auto">
          <a:xfrm>
            <a:off x="0" y="0"/>
            <a:ext cx="4673600" cy="2400300"/>
          </a:xfrm>
          <a:prstGeom prst="rect">
            <a:avLst/>
          </a:prstGeom>
          <a:noFill/>
          <a:ln w="9525">
            <a:noFill/>
            <a:miter lim="800000"/>
            <a:headEnd/>
            <a:tailEnd/>
          </a:ln>
        </p:spPr>
      </p:pic>
      <p:sp>
        <p:nvSpPr>
          <p:cNvPr id="33795" name="Rectangle 4"/>
          <p:cNvSpPr>
            <a:spLocks noChangeArrowheads="1"/>
          </p:cNvSpPr>
          <p:nvPr/>
        </p:nvSpPr>
        <p:spPr bwMode="auto">
          <a:xfrm>
            <a:off x="4648200" y="0"/>
            <a:ext cx="4191000" cy="1739900"/>
          </a:xfrm>
          <a:prstGeom prst="rect">
            <a:avLst/>
          </a:prstGeom>
          <a:noFill/>
          <a:ln w="9525">
            <a:noFill/>
            <a:miter lim="800000"/>
            <a:headEnd/>
            <a:tailEnd/>
          </a:ln>
        </p:spPr>
        <p:txBody>
          <a:bodyPr>
            <a:prstTxWarp prst="textNoShape">
              <a:avLst/>
            </a:prstTxWarp>
            <a:spAutoFit/>
          </a:bodyPr>
          <a:lstStyle/>
          <a:p>
            <a:r>
              <a:rPr lang="en-US" sz="1800"/>
              <a:t>There are two essential fatty acids. They are essential because animals do not have the ability to place a double bond beyond carbon 9 of the fatty acid (counting from the carboxyl end)</a:t>
            </a:r>
            <a:endParaRPr lang="en-US"/>
          </a:p>
        </p:txBody>
      </p:sp>
      <p:pic>
        <p:nvPicPr>
          <p:cNvPr id="33796" name="Picture 5"/>
          <p:cNvPicPr>
            <a:picLocks noChangeAspect="1" noChangeArrowheads="1"/>
          </p:cNvPicPr>
          <p:nvPr/>
        </p:nvPicPr>
        <p:blipFill>
          <a:blip r:embed="rId4"/>
          <a:srcRect/>
          <a:stretch>
            <a:fillRect/>
          </a:stretch>
        </p:blipFill>
        <p:spPr bwMode="auto">
          <a:xfrm>
            <a:off x="1219200" y="2514600"/>
            <a:ext cx="6172200" cy="3933825"/>
          </a:xfrm>
          <a:prstGeom prst="rect">
            <a:avLst/>
          </a:prstGeom>
          <a:noFill/>
          <a:ln w="9525">
            <a:noFill/>
            <a:miter lim="800000"/>
            <a:headEnd/>
            <a:tailEnd/>
          </a:ln>
        </p:spPr>
      </p:pic>
      <p:pic>
        <p:nvPicPr>
          <p:cNvPr id="33797" name="Picture 6"/>
          <p:cNvPicPr>
            <a:picLocks noChangeAspect="1" noChangeArrowheads="1"/>
          </p:cNvPicPr>
          <p:nvPr/>
        </p:nvPicPr>
        <p:blipFill>
          <a:blip r:embed="rId5"/>
          <a:srcRect/>
          <a:stretch>
            <a:fillRect/>
          </a:stretch>
        </p:blipFill>
        <p:spPr bwMode="auto">
          <a:xfrm flipH="1">
            <a:off x="0" y="4724400"/>
            <a:ext cx="1646238" cy="1968500"/>
          </a:xfrm>
          <a:prstGeom prst="rect">
            <a:avLst/>
          </a:prstGeom>
          <a:noFill/>
          <a:ln w="9525">
            <a:noFill/>
            <a:miter lim="800000"/>
            <a:headEnd/>
            <a:tailEnd/>
          </a:ln>
        </p:spPr>
      </p:pic>
      <p:pic>
        <p:nvPicPr>
          <p:cNvPr id="33798" name="Picture 7"/>
          <p:cNvPicPr>
            <a:picLocks noChangeAspect="1" noChangeArrowheads="1"/>
          </p:cNvPicPr>
          <p:nvPr/>
        </p:nvPicPr>
        <p:blipFill>
          <a:blip r:embed="rId6"/>
          <a:srcRect/>
          <a:stretch>
            <a:fillRect/>
          </a:stretch>
        </p:blipFill>
        <p:spPr bwMode="auto">
          <a:xfrm>
            <a:off x="7391400" y="5257800"/>
            <a:ext cx="1479550" cy="1412875"/>
          </a:xfrm>
          <a:prstGeom prst="rect">
            <a:avLst/>
          </a:prstGeom>
          <a:noFill/>
          <a:ln w="9525">
            <a:noFill/>
            <a:miter lim="800000"/>
            <a:headEnd/>
            <a:tailEnd/>
          </a:ln>
        </p:spPr>
      </p:pic>
      <p:pic>
        <p:nvPicPr>
          <p:cNvPr id="33799" name="Picture 8"/>
          <p:cNvPicPr>
            <a:picLocks noChangeAspect="1" noChangeArrowheads="1"/>
          </p:cNvPicPr>
          <p:nvPr/>
        </p:nvPicPr>
        <p:blipFill>
          <a:blip r:embed="rId7"/>
          <a:srcRect/>
          <a:stretch>
            <a:fillRect/>
          </a:stretch>
        </p:blipFill>
        <p:spPr bwMode="auto">
          <a:xfrm>
            <a:off x="7543800" y="3276600"/>
            <a:ext cx="1046163" cy="1466850"/>
          </a:xfrm>
          <a:prstGeom prst="rect">
            <a:avLst/>
          </a:prstGeom>
          <a:noFill/>
          <a:ln w="9525">
            <a:noFill/>
            <a:miter lim="800000"/>
            <a:headEnd/>
            <a:tailEnd/>
          </a:ln>
        </p:spPr>
      </p:pic>
      <p:sp>
        <p:nvSpPr>
          <p:cNvPr id="33800" name="Rectangle 9"/>
          <p:cNvSpPr>
            <a:spLocks noChangeArrowheads="1"/>
          </p:cNvSpPr>
          <p:nvPr/>
        </p:nvSpPr>
        <p:spPr bwMode="auto">
          <a:xfrm>
            <a:off x="7064375" y="4800600"/>
            <a:ext cx="2081213" cy="366713"/>
          </a:xfrm>
          <a:prstGeom prst="rect">
            <a:avLst/>
          </a:prstGeom>
          <a:noFill/>
          <a:ln w="9525">
            <a:noFill/>
            <a:miter lim="800000"/>
            <a:headEnd/>
            <a:tailEnd/>
          </a:ln>
        </p:spPr>
        <p:txBody>
          <a:bodyPr wrap="none">
            <a:prstTxWarp prst="textNoShape">
              <a:avLst/>
            </a:prstTxWarp>
            <a:spAutoFit/>
          </a:bodyPr>
          <a:lstStyle/>
          <a:p>
            <a:r>
              <a:rPr lang="en-US" sz="1800"/>
              <a:t>Linseed from flax</a:t>
            </a:r>
          </a:p>
        </p:txBody>
      </p:sp>
      <p:sp>
        <p:nvSpPr>
          <p:cNvPr id="33801" name="Rectangle 10"/>
          <p:cNvSpPr>
            <a:spLocks noChangeArrowheads="1"/>
          </p:cNvSpPr>
          <p:nvPr/>
        </p:nvSpPr>
        <p:spPr bwMode="auto">
          <a:xfrm>
            <a:off x="3657600" y="6248400"/>
            <a:ext cx="1943100" cy="457200"/>
          </a:xfrm>
          <a:prstGeom prst="rect">
            <a:avLst/>
          </a:prstGeom>
          <a:noFill/>
          <a:ln w="9525">
            <a:noFill/>
            <a:miter lim="800000"/>
            <a:headEnd/>
            <a:tailEnd/>
          </a:ln>
        </p:spPr>
        <p:txBody>
          <a:bodyPr wrap="none">
            <a:prstTxWarp prst="textNoShape">
              <a:avLst/>
            </a:prstTxWarp>
            <a:spAutoFit/>
          </a:bodyPr>
          <a:lstStyle/>
          <a:p>
            <a:r>
              <a:rPr lang="en-US"/>
              <a:t>Desaturases</a:t>
            </a:r>
          </a:p>
        </p:txBody>
      </p:sp>
      <p:sp>
        <p:nvSpPr>
          <p:cNvPr id="10" name="Slide Number Placeholder 9"/>
          <p:cNvSpPr>
            <a:spLocks noGrp="1"/>
          </p:cNvSpPr>
          <p:nvPr>
            <p:ph type="sldNum" sz="quarter" idx="12"/>
          </p:nvPr>
        </p:nvSpPr>
        <p:spPr/>
        <p:txBody>
          <a:bodyPr/>
          <a:lstStyle/>
          <a:p>
            <a:pPr>
              <a:defRPr/>
            </a:pPr>
            <a:fld id="{1FE95F59-B3B4-E34C-A2EA-04C060386DAD}"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3"/>
          <a:srcRect/>
          <a:stretch>
            <a:fillRect/>
          </a:stretch>
        </p:blipFill>
        <p:spPr bwMode="auto">
          <a:xfrm>
            <a:off x="152400" y="0"/>
            <a:ext cx="6832600" cy="4064000"/>
          </a:xfrm>
          <a:prstGeom prst="rect">
            <a:avLst/>
          </a:prstGeom>
          <a:noFill/>
          <a:ln w="9525">
            <a:noFill/>
            <a:miter lim="800000"/>
            <a:headEnd/>
            <a:tailEnd/>
          </a:ln>
        </p:spPr>
      </p:pic>
      <p:sp>
        <p:nvSpPr>
          <p:cNvPr id="35843" name="Rectangle 6"/>
          <p:cNvSpPr>
            <a:spLocks noChangeArrowheads="1"/>
          </p:cNvSpPr>
          <p:nvPr/>
        </p:nvSpPr>
        <p:spPr bwMode="auto">
          <a:xfrm>
            <a:off x="4343400" y="3505200"/>
            <a:ext cx="4800600" cy="2924175"/>
          </a:xfrm>
          <a:prstGeom prst="rect">
            <a:avLst/>
          </a:prstGeom>
          <a:noFill/>
          <a:ln w="9525">
            <a:noFill/>
            <a:miter lim="800000"/>
            <a:headEnd/>
            <a:tailEnd/>
          </a:ln>
        </p:spPr>
        <p:txBody>
          <a:bodyPr>
            <a:prstTxWarp prst="textNoShape">
              <a:avLst/>
            </a:prstTxWarp>
            <a:spAutoFit/>
          </a:bodyPr>
          <a:lstStyle/>
          <a:p>
            <a:pPr marL="457200" indent="-457200"/>
            <a:r>
              <a:rPr lang="en-US" sz="2000"/>
              <a:t>Essential fatty acids are important because they are </a:t>
            </a:r>
          </a:p>
          <a:p>
            <a:pPr marL="457200" indent="-457200">
              <a:buFont typeface="Times" charset="0"/>
              <a:buAutoNum type="alphaLcParenR"/>
            </a:pPr>
            <a:r>
              <a:rPr lang="en-US" sz="2000"/>
              <a:t>precursors of important signaling molecules (such as prostaglandins)</a:t>
            </a:r>
          </a:p>
          <a:p>
            <a:pPr marL="457200" indent="-457200">
              <a:buFont typeface="Times" charset="0"/>
              <a:buAutoNum type="alphaLcParenR"/>
            </a:pPr>
            <a:endParaRPr lang="en-US" sz="2000"/>
          </a:p>
          <a:p>
            <a:pPr marL="457200" indent="-457200">
              <a:buFont typeface="Times" charset="0"/>
              <a:buNone/>
            </a:pPr>
            <a:r>
              <a:rPr lang="en-US" sz="2000"/>
              <a:t>and</a:t>
            </a:r>
          </a:p>
          <a:p>
            <a:pPr marL="457200" indent="-457200">
              <a:buFont typeface="Times" charset="0"/>
              <a:buNone/>
            </a:pPr>
            <a:endParaRPr lang="en-US" sz="2000"/>
          </a:p>
          <a:p>
            <a:pPr marL="457200" indent="-457200">
              <a:buFont typeface="Times" charset="0"/>
              <a:buNone/>
            </a:pPr>
            <a:r>
              <a:rPr lang="en-US" sz="2000"/>
              <a:t>b) because they maintain the fluidity of biological membranes</a:t>
            </a:r>
            <a:r>
              <a:rPr lang="en-US"/>
              <a:t>.</a:t>
            </a:r>
          </a:p>
        </p:txBody>
      </p:sp>
      <p:pic>
        <p:nvPicPr>
          <p:cNvPr id="35844" name="Picture 10"/>
          <p:cNvPicPr>
            <a:picLocks noChangeAspect="1" noChangeArrowheads="1"/>
          </p:cNvPicPr>
          <p:nvPr/>
        </p:nvPicPr>
        <p:blipFill>
          <a:blip r:embed="rId4"/>
          <a:srcRect/>
          <a:stretch>
            <a:fillRect/>
          </a:stretch>
        </p:blipFill>
        <p:spPr bwMode="auto">
          <a:xfrm>
            <a:off x="0" y="4114800"/>
            <a:ext cx="4267200" cy="18367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FE95F59-B3B4-E34C-A2EA-04C060386DA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191000" y="685800"/>
            <a:ext cx="1400175" cy="457200"/>
          </a:xfrm>
          <a:prstGeom prst="rect">
            <a:avLst/>
          </a:prstGeom>
          <a:noFill/>
          <a:ln w="9525">
            <a:noFill/>
            <a:miter lim="800000"/>
            <a:headEnd/>
            <a:tailEnd/>
          </a:ln>
        </p:spPr>
        <p:txBody>
          <a:bodyPr wrap="none">
            <a:prstTxWarp prst="textNoShape">
              <a:avLst/>
            </a:prstTxWarp>
            <a:spAutoFit/>
          </a:bodyPr>
          <a:lstStyle/>
          <a:p>
            <a:r>
              <a:rPr lang="en-US"/>
              <a:t>Minerals</a:t>
            </a:r>
          </a:p>
        </p:txBody>
      </p:sp>
      <p:sp>
        <p:nvSpPr>
          <p:cNvPr id="39939" name="Rectangle 3"/>
          <p:cNvSpPr>
            <a:spLocks noChangeArrowheads="1"/>
          </p:cNvSpPr>
          <p:nvPr/>
        </p:nvSpPr>
        <p:spPr bwMode="auto">
          <a:xfrm>
            <a:off x="0" y="1447800"/>
            <a:ext cx="6369050" cy="1187450"/>
          </a:xfrm>
          <a:prstGeom prst="rect">
            <a:avLst/>
          </a:prstGeom>
          <a:noFill/>
          <a:ln w="9525">
            <a:noFill/>
            <a:miter lim="800000"/>
            <a:headEnd/>
            <a:tailEnd/>
          </a:ln>
        </p:spPr>
        <p:txBody>
          <a:bodyPr>
            <a:prstTxWarp prst="textNoShape">
              <a:avLst/>
            </a:prstTxWarp>
            <a:spAutoFit/>
          </a:bodyPr>
          <a:lstStyle/>
          <a:p>
            <a:r>
              <a:rPr lang="en-US"/>
              <a:t>Inorganic nutrients usually required in small amounts</a:t>
            </a:r>
          </a:p>
          <a:p>
            <a:endParaRPr lang="en-US"/>
          </a:p>
        </p:txBody>
      </p:sp>
      <p:sp>
        <p:nvSpPr>
          <p:cNvPr id="39940" name="Rectangle 4"/>
          <p:cNvSpPr>
            <a:spLocks noChangeArrowheads="1"/>
          </p:cNvSpPr>
          <p:nvPr/>
        </p:nvSpPr>
        <p:spPr bwMode="auto">
          <a:xfrm>
            <a:off x="0" y="2830513"/>
            <a:ext cx="9144000" cy="3478212"/>
          </a:xfrm>
          <a:prstGeom prst="rect">
            <a:avLst/>
          </a:prstGeom>
          <a:noFill/>
          <a:ln w="9525">
            <a:noFill/>
            <a:miter lim="800000"/>
            <a:headEnd/>
            <a:tailEnd/>
          </a:ln>
        </p:spPr>
        <p:txBody>
          <a:bodyPr>
            <a:prstTxWarp prst="textNoShape">
              <a:avLst/>
            </a:prstTxWarp>
            <a:spAutoFit/>
          </a:bodyPr>
          <a:lstStyle/>
          <a:p>
            <a:r>
              <a:rPr lang="en-US" sz="1800" b="1" u="sng" dirty="0"/>
              <a:t>Mineral		Source				Function</a:t>
            </a:r>
            <a:endParaRPr lang="en-US" sz="1800" dirty="0"/>
          </a:p>
          <a:p>
            <a:r>
              <a:rPr lang="en-US" sz="1800" dirty="0">
                <a:solidFill>
                  <a:srgbClr val="FF0000"/>
                </a:solidFill>
              </a:rPr>
              <a:t>Calcium</a:t>
            </a:r>
            <a:r>
              <a:rPr lang="en-US" sz="1800" dirty="0"/>
              <a:t>		dairy, legumes, some vegetables	skeleton, signaling</a:t>
            </a:r>
          </a:p>
          <a:p>
            <a:r>
              <a:rPr lang="en-US" sz="1800" dirty="0" smtClean="0">
                <a:solidFill>
                  <a:srgbClr val="FF0000"/>
                </a:solidFill>
              </a:rPr>
              <a:t>Phosphorous</a:t>
            </a:r>
            <a:r>
              <a:rPr lang="en-US" sz="1800" dirty="0"/>
              <a:t>	dairy, meat, some grains		skeleton, nucleic acids	 </a:t>
            </a:r>
          </a:p>
          <a:p>
            <a:r>
              <a:rPr lang="en-US" sz="1800" dirty="0"/>
              <a:t>Sulfur		animal protein			component of some *amino acids</a:t>
            </a:r>
          </a:p>
          <a:p>
            <a:r>
              <a:rPr lang="en-US" sz="1800" dirty="0"/>
              <a:t>Chlorine	table salt			acid-base balance, gastric juice</a:t>
            </a:r>
          </a:p>
          <a:p>
            <a:r>
              <a:rPr lang="en-US" sz="1800" dirty="0">
                <a:solidFill>
                  <a:srgbClr val="FF0000"/>
                </a:solidFill>
              </a:rPr>
              <a:t>Sodium</a:t>
            </a:r>
            <a:r>
              <a:rPr lang="en-US" sz="1800" dirty="0"/>
              <a:t>		table salt			nerve function, many others</a:t>
            </a:r>
          </a:p>
          <a:p>
            <a:r>
              <a:rPr lang="en-US" sz="1800" dirty="0">
                <a:solidFill>
                  <a:srgbClr val="FF0000"/>
                </a:solidFill>
              </a:rPr>
              <a:t>Iron</a:t>
            </a:r>
            <a:r>
              <a:rPr lang="en-US" sz="1800" dirty="0"/>
              <a:t>		meat, some vegetables		hemoglobin, enzyme co-factor</a:t>
            </a:r>
          </a:p>
          <a:p>
            <a:r>
              <a:rPr lang="en-US" sz="1800" dirty="0"/>
              <a:t>Iodine		sea food, iodized salt		component of thyroid hormones</a:t>
            </a:r>
          </a:p>
          <a:p>
            <a:endParaRPr lang="en-US" sz="1800" dirty="0"/>
          </a:p>
          <a:p>
            <a:r>
              <a:rPr lang="en-US" sz="1800" dirty="0"/>
              <a:t>(many others: Fluorine, Zinc, Copper, Manganese, Cobalt Selenium, Chromium, Molybdenum…)	</a:t>
            </a:r>
          </a:p>
          <a:p>
            <a:endParaRPr lang="en-US" dirty="0"/>
          </a:p>
        </p:txBody>
      </p:sp>
      <p:pic>
        <p:nvPicPr>
          <p:cNvPr id="39941" name="Picture 5"/>
          <p:cNvPicPr>
            <a:picLocks noChangeAspect="1" noChangeArrowheads="1"/>
          </p:cNvPicPr>
          <p:nvPr/>
        </p:nvPicPr>
        <p:blipFill>
          <a:blip r:embed="rId3"/>
          <a:srcRect/>
          <a:stretch>
            <a:fillRect/>
          </a:stretch>
        </p:blipFill>
        <p:spPr bwMode="auto">
          <a:xfrm>
            <a:off x="7037388" y="0"/>
            <a:ext cx="2106612" cy="2432050"/>
          </a:xfrm>
          <a:prstGeom prst="rect">
            <a:avLst/>
          </a:prstGeom>
          <a:noFill/>
          <a:ln w="9525">
            <a:noFill/>
            <a:miter lim="800000"/>
            <a:headEnd/>
            <a:tailEnd/>
          </a:ln>
        </p:spPr>
      </p:pic>
      <p:pic>
        <p:nvPicPr>
          <p:cNvPr id="39942" name="Picture 6"/>
          <p:cNvPicPr>
            <a:picLocks noChangeAspect="1" noChangeArrowheads="1"/>
          </p:cNvPicPr>
          <p:nvPr/>
        </p:nvPicPr>
        <p:blipFill>
          <a:blip r:embed="rId4"/>
          <a:srcRect/>
          <a:stretch>
            <a:fillRect/>
          </a:stretch>
        </p:blipFill>
        <p:spPr bwMode="auto">
          <a:xfrm>
            <a:off x="0" y="0"/>
            <a:ext cx="1847850" cy="1384300"/>
          </a:xfrm>
          <a:prstGeom prst="rect">
            <a:avLst/>
          </a:prstGeom>
          <a:noFill/>
          <a:ln w="9525">
            <a:noFill/>
            <a:miter lim="800000"/>
            <a:headEnd/>
            <a:tailEnd/>
          </a:ln>
        </p:spPr>
      </p:pic>
      <p:sp>
        <p:nvSpPr>
          <p:cNvPr id="39943" name="Rectangle 7"/>
          <p:cNvSpPr>
            <a:spLocks noChangeArrowheads="1"/>
          </p:cNvSpPr>
          <p:nvPr/>
        </p:nvSpPr>
        <p:spPr bwMode="auto">
          <a:xfrm>
            <a:off x="295275" y="6269038"/>
            <a:ext cx="3749675" cy="457200"/>
          </a:xfrm>
          <a:prstGeom prst="rect">
            <a:avLst/>
          </a:prstGeom>
          <a:noFill/>
          <a:ln w="9525">
            <a:noFill/>
            <a:miter lim="800000"/>
            <a:headEnd/>
            <a:tailEnd/>
          </a:ln>
        </p:spPr>
        <p:txBody>
          <a:bodyPr wrap="none">
            <a:prstTxWarp prst="textNoShape">
              <a:avLst/>
            </a:prstTxWarp>
            <a:spAutoFit/>
          </a:bodyPr>
          <a:lstStyle/>
          <a:p>
            <a:r>
              <a:rPr lang="en-US"/>
              <a:t>*methionine and cysteine</a:t>
            </a:r>
          </a:p>
        </p:txBody>
      </p:sp>
      <p:sp>
        <p:nvSpPr>
          <p:cNvPr id="8" name="Slide Number Placeholder 7"/>
          <p:cNvSpPr>
            <a:spLocks noGrp="1"/>
          </p:cNvSpPr>
          <p:nvPr>
            <p:ph type="sldNum" sz="quarter" idx="12"/>
          </p:nvPr>
        </p:nvSpPr>
        <p:spPr/>
        <p:txBody>
          <a:bodyPr/>
          <a:lstStyle/>
          <a:p>
            <a:pPr>
              <a:defRPr/>
            </a:pPr>
            <a:fld id="{1FE95F59-B3B4-E34C-A2EA-04C060386DAD}"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657600" y="685800"/>
            <a:ext cx="1397000" cy="457200"/>
          </a:xfrm>
          <a:prstGeom prst="rect">
            <a:avLst/>
          </a:prstGeom>
          <a:noFill/>
          <a:ln w="9525">
            <a:noFill/>
            <a:miter lim="800000"/>
            <a:headEnd/>
            <a:tailEnd/>
          </a:ln>
        </p:spPr>
        <p:txBody>
          <a:bodyPr wrap="none">
            <a:prstTxWarp prst="textNoShape">
              <a:avLst/>
            </a:prstTxWarp>
            <a:spAutoFit/>
          </a:bodyPr>
          <a:lstStyle/>
          <a:p>
            <a:r>
              <a:rPr lang="en-US" dirty="0"/>
              <a:t>Vitamins</a:t>
            </a:r>
          </a:p>
        </p:txBody>
      </p:sp>
      <p:sp>
        <p:nvSpPr>
          <p:cNvPr id="44035" name="Rectangle 3"/>
          <p:cNvSpPr>
            <a:spLocks noChangeArrowheads="1"/>
          </p:cNvSpPr>
          <p:nvPr/>
        </p:nvSpPr>
        <p:spPr bwMode="auto">
          <a:xfrm>
            <a:off x="304800" y="1219200"/>
            <a:ext cx="8458200" cy="822325"/>
          </a:xfrm>
          <a:prstGeom prst="rect">
            <a:avLst/>
          </a:prstGeom>
          <a:noFill/>
          <a:ln w="9525">
            <a:noFill/>
            <a:miter lim="800000"/>
            <a:headEnd/>
            <a:tailEnd/>
          </a:ln>
        </p:spPr>
        <p:txBody>
          <a:bodyPr>
            <a:prstTxWarp prst="textNoShape">
              <a:avLst/>
            </a:prstTxWarp>
            <a:spAutoFit/>
          </a:bodyPr>
          <a:lstStyle/>
          <a:p>
            <a:r>
              <a:rPr lang="en-US"/>
              <a:t>Organic molecules required in small amounts. Vitamins have very diverse functions….</a:t>
            </a:r>
          </a:p>
        </p:txBody>
      </p:sp>
      <p:sp>
        <p:nvSpPr>
          <p:cNvPr id="44036" name="Rectangle 5"/>
          <p:cNvSpPr>
            <a:spLocks noChangeArrowheads="1"/>
          </p:cNvSpPr>
          <p:nvPr/>
        </p:nvSpPr>
        <p:spPr bwMode="auto">
          <a:xfrm>
            <a:off x="0" y="2514600"/>
            <a:ext cx="8915400" cy="3933825"/>
          </a:xfrm>
          <a:prstGeom prst="rect">
            <a:avLst/>
          </a:prstGeom>
          <a:noFill/>
          <a:ln w="9525">
            <a:noFill/>
            <a:miter lim="800000"/>
            <a:headEnd/>
            <a:tailEnd/>
          </a:ln>
        </p:spPr>
        <p:txBody>
          <a:bodyPr>
            <a:prstTxWarp prst="textNoShape">
              <a:avLst/>
            </a:prstTxWarp>
            <a:spAutoFit/>
          </a:bodyPr>
          <a:lstStyle/>
          <a:p>
            <a:r>
              <a:rPr lang="en-US"/>
              <a:t>Water soluble	</a:t>
            </a:r>
            <a:r>
              <a:rPr lang="en-US" sz="1800"/>
              <a:t>Source			      Function		</a:t>
            </a:r>
          </a:p>
          <a:p>
            <a:r>
              <a:rPr lang="en-US" sz="1800"/>
              <a:t>Vitamin C	fruits (citrus), vegetables      collagen synthesis, immunity</a:t>
            </a:r>
          </a:p>
          <a:p>
            <a:endParaRPr lang="en-US" sz="1800"/>
          </a:p>
          <a:p>
            <a:r>
              <a:rPr lang="en-US" sz="1800"/>
              <a:t>Niacin		nuts, meat, grains	       component of NAD+ and NADP+</a:t>
            </a:r>
          </a:p>
          <a:p>
            <a:endParaRPr lang="en-US" sz="1800"/>
          </a:p>
          <a:p>
            <a:r>
              <a:rPr lang="en-US"/>
              <a:t>Lipid soluble</a:t>
            </a:r>
          </a:p>
          <a:p>
            <a:r>
              <a:rPr lang="en-US" sz="1800"/>
              <a:t>Vitamin A	Green and orange vegetables   visual pigments, antioxidant</a:t>
            </a:r>
          </a:p>
          <a:p>
            <a:endParaRPr lang="en-US" sz="1800"/>
          </a:p>
          <a:p>
            <a:r>
              <a:rPr lang="en-US" sz="1800"/>
              <a:t>Vitamin D	Dairy, egg yolk, fish		        absorption and use of Ca 							and P		</a:t>
            </a:r>
            <a:endParaRPr lang="en-US"/>
          </a:p>
          <a:p>
            <a:r>
              <a:rPr lang="en-US" sz="1800"/>
              <a:t>Excess of water soluble vitamins is excreted in urine (moderate overdoses are more or less harmless). Excess of lipid soluble vitamins is stored in fat and therefore overdoses may result in toxic effects.	</a:t>
            </a:r>
          </a:p>
        </p:txBody>
      </p:sp>
      <p:pic>
        <p:nvPicPr>
          <p:cNvPr id="44037" name="Picture 6"/>
          <p:cNvPicPr>
            <a:picLocks noChangeAspect="1" noChangeArrowheads="1"/>
          </p:cNvPicPr>
          <p:nvPr/>
        </p:nvPicPr>
        <p:blipFill>
          <a:blip r:embed="rId3"/>
          <a:srcRect/>
          <a:stretch>
            <a:fillRect/>
          </a:stretch>
        </p:blipFill>
        <p:spPr bwMode="auto">
          <a:xfrm>
            <a:off x="0" y="0"/>
            <a:ext cx="1082675" cy="1320800"/>
          </a:xfrm>
          <a:prstGeom prst="rect">
            <a:avLst/>
          </a:prstGeom>
          <a:noFill/>
          <a:ln w="9525">
            <a:noFill/>
            <a:miter lim="800000"/>
            <a:headEnd/>
            <a:tailEnd/>
          </a:ln>
        </p:spPr>
      </p:pic>
      <p:pic>
        <p:nvPicPr>
          <p:cNvPr id="44038" name="Picture 7"/>
          <p:cNvPicPr>
            <a:picLocks noChangeAspect="1" noChangeArrowheads="1"/>
          </p:cNvPicPr>
          <p:nvPr/>
        </p:nvPicPr>
        <p:blipFill>
          <a:blip r:embed="rId4"/>
          <a:srcRect/>
          <a:stretch>
            <a:fillRect/>
          </a:stretch>
        </p:blipFill>
        <p:spPr bwMode="auto">
          <a:xfrm>
            <a:off x="8239125" y="0"/>
            <a:ext cx="904875" cy="1663700"/>
          </a:xfrm>
          <a:prstGeom prst="rect">
            <a:avLst/>
          </a:prstGeom>
          <a:noFill/>
          <a:ln w="9525">
            <a:noFill/>
            <a:miter lim="800000"/>
            <a:headEnd/>
            <a:tailEnd/>
          </a:ln>
        </p:spPr>
      </p:pic>
      <p:sp>
        <p:nvSpPr>
          <p:cNvPr id="7" name="TextBox 1"/>
          <p:cNvSpPr txBox="1">
            <a:spLocks noChangeArrowheads="1"/>
          </p:cNvSpPr>
          <p:nvPr/>
        </p:nvSpPr>
        <p:spPr bwMode="auto">
          <a:xfrm>
            <a:off x="2895600" y="1524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8" name="Slide Number Placeholder 7"/>
          <p:cNvSpPr>
            <a:spLocks noGrp="1"/>
          </p:cNvSpPr>
          <p:nvPr>
            <p:ph type="sldNum" sz="quarter" idx="12"/>
          </p:nvPr>
        </p:nvSpPr>
        <p:spPr/>
        <p:txBody>
          <a:bodyPr/>
          <a:lstStyle/>
          <a:p>
            <a:pPr>
              <a:defRPr/>
            </a:pPr>
            <a:fld id="{1FE95F59-B3B4-E34C-A2EA-04C060386DAD}"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152400" y="152400"/>
            <a:ext cx="1981200" cy="2089150"/>
          </a:xfrm>
          <a:prstGeom prst="rect">
            <a:avLst/>
          </a:prstGeom>
          <a:noFill/>
          <a:ln w="9525">
            <a:noFill/>
            <a:miter lim="800000"/>
            <a:headEnd/>
            <a:tailEnd/>
          </a:ln>
        </p:spPr>
      </p:pic>
      <p:pic>
        <p:nvPicPr>
          <p:cNvPr id="46083" name="Picture 3"/>
          <p:cNvPicPr>
            <a:picLocks noChangeAspect="1" noChangeArrowheads="1"/>
          </p:cNvPicPr>
          <p:nvPr/>
        </p:nvPicPr>
        <p:blipFill>
          <a:blip r:embed="rId4"/>
          <a:srcRect/>
          <a:stretch>
            <a:fillRect/>
          </a:stretch>
        </p:blipFill>
        <p:spPr bwMode="auto">
          <a:xfrm>
            <a:off x="2971800" y="228600"/>
            <a:ext cx="2209800" cy="1927225"/>
          </a:xfrm>
          <a:prstGeom prst="rect">
            <a:avLst/>
          </a:prstGeom>
          <a:noFill/>
          <a:ln w="9525">
            <a:noFill/>
            <a:miter lim="800000"/>
            <a:headEnd/>
            <a:tailEnd/>
          </a:ln>
        </p:spPr>
      </p:pic>
      <p:sp>
        <p:nvSpPr>
          <p:cNvPr id="46084" name="Rectangle 5"/>
          <p:cNvSpPr>
            <a:spLocks noChangeArrowheads="1"/>
          </p:cNvSpPr>
          <p:nvPr/>
        </p:nvSpPr>
        <p:spPr bwMode="auto">
          <a:xfrm>
            <a:off x="228600" y="2133600"/>
            <a:ext cx="2936875" cy="2590800"/>
          </a:xfrm>
          <a:prstGeom prst="rect">
            <a:avLst/>
          </a:prstGeom>
          <a:noFill/>
          <a:ln w="9525">
            <a:noFill/>
            <a:miter lim="800000"/>
            <a:headEnd/>
            <a:tailEnd/>
          </a:ln>
        </p:spPr>
        <p:txBody>
          <a:bodyPr>
            <a:prstTxWarp prst="textNoShape">
              <a:avLst/>
            </a:prstTxWarp>
            <a:spAutoFit/>
          </a:bodyPr>
          <a:lstStyle/>
          <a:p>
            <a:r>
              <a:rPr lang="en-US" sz="2000"/>
              <a:t>Functions: antioxidant, synthesis of collagen, synthesis of carnitine (aids fatty acid entry into mitochondria, biosynthesis of norepinephrine,..,etc.).</a:t>
            </a:r>
          </a:p>
          <a:p>
            <a:endParaRPr lang="en-US"/>
          </a:p>
        </p:txBody>
      </p:sp>
      <p:sp>
        <p:nvSpPr>
          <p:cNvPr id="46085" name="Rectangle 6"/>
          <p:cNvSpPr>
            <a:spLocks noChangeArrowheads="1"/>
          </p:cNvSpPr>
          <p:nvPr/>
        </p:nvSpPr>
        <p:spPr bwMode="auto">
          <a:xfrm>
            <a:off x="0" y="4800600"/>
            <a:ext cx="3429000" cy="701675"/>
          </a:xfrm>
          <a:prstGeom prst="rect">
            <a:avLst/>
          </a:prstGeom>
          <a:noFill/>
          <a:ln w="9525">
            <a:noFill/>
            <a:miter lim="800000"/>
            <a:headEnd/>
            <a:tailEnd/>
          </a:ln>
        </p:spPr>
        <p:txBody>
          <a:bodyPr>
            <a:prstTxWarp prst="textNoShape">
              <a:avLst/>
            </a:prstTxWarp>
            <a:spAutoFit/>
          </a:bodyPr>
          <a:lstStyle/>
          <a:p>
            <a:r>
              <a:rPr lang="en-US" sz="2000"/>
              <a:t>Sources: fresh fruit (citrus, rose hips), liver.</a:t>
            </a:r>
            <a:endParaRPr lang="en-US"/>
          </a:p>
        </p:txBody>
      </p:sp>
      <p:sp>
        <p:nvSpPr>
          <p:cNvPr id="46086" name="Rectangle 7"/>
          <p:cNvSpPr>
            <a:spLocks noChangeArrowheads="1"/>
          </p:cNvSpPr>
          <p:nvPr/>
        </p:nvSpPr>
        <p:spPr bwMode="auto">
          <a:xfrm>
            <a:off x="4191000" y="3276600"/>
            <a:ext cx="4800600" cy="2647950"/>
          </a:xfrm>
          <a:prstGeom prst="rect">
            <a:avLst/>
          </a:prstGeom>
          <a:noFill/>
          <a:ln w="9525">
            <a:noFill/>
            <a:miter lim="800000"/>
            <a:headEnd/>
            <a:tailEnd/>
          </a:ln>
        </p:spPr>
        <p:txBody>
          <a:bodyPr>
            <a:prstTxWarp prst="textNoShape">
              <a:avLst/>
            </a:prstTxWarp>
            <a:spAutoFit/>
          </a:bodyPr>
          <a:lstStyle/>
          <a:p>
            <a:r>
              <a:rPr lang="en-US"/>
              <a:t>Symptoms of avitaminosis: Scurvy. In this condition the structure of collagen is defective and people end up with spongy gums, bleeding from mucous membranes, liver spots in legs. </a:t>
            </a:r>
          </a:p>
        </p:txBody>
      </p:sp>
      <p:pic>
        <p:nvPicPr>
          <p:cNvPr id="46087" name="Picture 8"/>
          <p:cNvPicPr>
            <a:picLocks noChangeAspect="1" noChangeArrowheads="1"/>
          </p:cNvPicPr>
          <p:nvPr/>
        </p:nvPicPr>
        <p:blipFill>
          <a:blip r:embed="rId5"/>
          <a:srcRect/>
          <a:stretch>
            <a:fillRect/>
          </a:stretch>
        </p:blipFill>
        <p:spPr bwMode="auto">
          <a:xfrm>
            <a:off x="5562600" y="762000"/>
            <a:ext cx="2819400" cy="223678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1FE95F59-B3B4-E34C-A2EA-04C060386DAD}"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048000" y="0"/>
            <a:ext cx="3101975" cy="457200"/>
          </a:xfrm>
          <a:prstGeom prst="rect">
            <a:avLst/>
          </a:prstGeom>
          <a:noFill/>
          <a:ln w="9525">
            <a:noFill/>
            <a:miter lim="800000"/>
            <a:headEnd/>
            <a:tailEnd/>
          </a:ln>
        </p:spPr>
        <p:txBody>
          <a:bodyPr wrap="none">
            <a:prstTxWarp prst="textNoShape">
              <a:avLst/>
            </a:prstTxWarp>
            <a:spAutoFit/>
          </a:bodyPr>
          <a:lstStyle/>
          <a:p>
            <a:r>
              <a:rPr lang="en-US"/>
              <a:t>Things to Remember</a:t>
            </a:r>
          </a:p>
        </p:txBody>
      </p:sp>
      <p:sp>
        <p:nvSpPr>
          <p:cNvPr id="52227" name="Rectangle 3"/>
          <p:cNvSpPr>
            <a:spLocks noChangeArrowheads="1"/>
          </p:cNvSpPr>
          <p:nvPr/>
        </p:nvSpPr>
        <p:spPr bwMode="auto">
          <a:xfrm>
            <a:off x="0" y="384175"/>
            <a:ext cx="9144000" cy="5568950"/>
          </a:xfrm>
          <a:prstGeom prst="rect">
            <a:avLst/>
          </a:prstGeom>
          <a:noFill/>
          <a:ln w="9525">
            <a:noFill/>
            <a:miter lim="800000"/>
            <a:headEnd/>
            <a:tailEnd/>
          </a:ln>
        </p:spPr>
        <p:txBody>
          <a:bodyPr>
            <a:prstTxWarp prst="textNoShape">
              <a:avLst/>
            </a:prstTxWarp>
            <a:spAutoFit/>
          </a:bodyPr>
          <a:lstStyle/>
          <a:p>
            <a:r>
              <a:rPr lang="en-US" dirty="0"/>
              <a:t>-An indispensable (essential) nutrient is a nutrient than an animal cannot synthesize by itself.</a:t>
            </a:r>
          </a:p>
          <a:p>
            <a:r>
              <a:rPr lang="en-US" dirty="0"/>
              <a:t>-There are 8 indispensable amino acids.</a:t>
            </a:r>
          </a:p>
          <a:p>
            <a:r>
              <a:rPr lang="en-US" dirty="0"/>
              <a:t>-There are 2 indispensable fatty acids (</a:t>
            </a:r>
            <a:r>
              <a:rPr lang="en-US" dirty="0" err="1"/>
              <a:t>linoleic</a:t>
            </a:r>
            <a:r>
              <a:rPr lang="en-US" dirty="0"/>
              <a:t> and </a:t>
            </a:r>
            <a:r>
              <a:rPr lang="en-US" dirty="0" err="1"/>
              <a:t>linolenic</a:t>
            </a:r>
            <a:r>
              <a:rPr lang="en-US" dirty="0"/>
              <a:t>)</a:t>
            </a:r>
          </a:p>
          <a:p>
            <a:r>
              <a:rPr lang="en-US" dirty="0"/>
              <a:t>-Essential fatty acids are important because they are precursors of signaling molecules and because they increase the fluidity of membranes.</a:t>
            </a:r>
          </a:p>
          <a:p>
            <a:r>
              <a:rPr lang="en-US" dirty="0"/>
              <a:t>-Animals require a bunch of minerals (please recall the function of iron, sodium, and sulfur).</a:t>
            </a:r>
          </a:p>
          <a:p>
            <a:r>
              <a:rPr lang="en-US" dirty="0"/>
              <a:t>-Vitamins are organic molecules required in small amounts.</a:t>
            </a:r>
          </a:p>
          <a:p>
            <a:r>
              <a:rPr lang="en-US" dirty="0"/>
              <a:t>-Water soluble vitamins (VC and Niacin) are excreted in urine. Lipid </a:t>
            </a:r>
            <a:r>
              <a:rPr lang="en-US" dirty="0" err="1"/>
              <a:t>solubles</a:t>
            </a:r>
            <a:r>
              <a:rPr lang="en-US" dirty="0"/>
              <a:t> are stored in fat and over-ingestion can be toxic.</a:t>
            </a:r>
          </a:p>
          <a:p>
            <a:r>
              <a:rPr lang="en-US" dirty="0"/>
              <a:t>-The effect of many minerals and vitamins follows the “enough but not too much” principle.</a:t>
            </a:r>
          </a:p>
        </p:txBody>
      </p:sp>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FE95F59-B3B4-E34C-A2EA-04C060386DAD}" type="slidenum">
              <a:rPr lang="en-US" smtClean="0"/>
              <a:pPr>
                <a:defRPr/>
              </a:pPr>
              <a:t>16</a:t>
            </a:fld>
            <a:endParaRPr lang="en-US"/>
          </a:p>
        </p:txBody>
      </p:sp>
      <p:sp>
        <p:nvSpPr>
          <p:cNvPr id="3" name="TextBox 2"/>
          <p:cNvSpPr txBox="1"/>
          <p:nvPr/>
        </p:nvSpPr>
        <p:spPr>
          <a:xfrm>
            <a:off x="1447800" y="685800"/>
            <a:ext cx="5468264" cy="5262979"/>
          </a:xfrm>
          <a:prstGeom prst="rect">
            <a:avLst/>
          </a:prstGeom>
          <a:noFill/>
        </p:spPr>
        <p:txBody>
          <a:bodyPr wrap="none" rtlCol="0">
            <a:spAutoFit/>
          </a:bodyPr>
          <a:lstStyle/>
          <a:p>
            <a:pPr algn="ctr"/>
            <a:r>
              <a:rPr lang="en-US" dirty="0" smtClean="0"/>
              <a:t>Digestive Physiology</a:t>
            </a:r>
          </a:p>
          <a:p>
            <a:pPr algn="ctr"/>
            <a:endParaRPr lang="en-US" dirty="0"/>
          </a:p>
          <a:p>
            <a:pPr algn="ctr"/>
            <a:endParaRPr lang="en-US" dirty="0" smtClean="0"/>
          </a:p>
          <a:p>
            <a:pPr algn="ctr"/>
            <a:r>
              <a:rPr lang="en-US" dirty="0" smtClean="0"/>
              <a:t>-The concept of assimilation</a:t>
            </a:r>
          </a:p>
          <a:p>
            <a:pPr algn="ctr"/>
            <a:endParaRPr lang="en-US" dirty="0"/>
          </a:p>
          <a:p>
            <a:pPr algn="ctr"/>
            <a:r>
              <a:rPr lang="en-US" dirty="0" smtClean="0"/>
              <a:t>-A variety of gut designs</a:t>
            </a:r>
          </a:p>
          <a:p>
            <a:pPr algn="ctr"/>
            <a:endParaRPr lang="en-US" dirty="0"/>
          </a:p>
          <a:p>
            <a:pPr algn="ctr"/>
            <a:r>
              <a:rPr lang="en-US" dirty="0" smtClean="0"/>
              <a:t>-The human gut and its glands</a:t>
            </a:r>
          </a:p>
          <a:p>
            <a:pPr algn="ctr"/>
            <a:endParaRPr lang="en-US" dirty="0"/>
          </a:p>
          <a:p>
            <a:pPr algn="ctr"/>
            <a:r>
              <a:rPr lang="en-US" dirty="0" smtClean="0"/>
              <a:t>-An overview of nutrient assimilation</a:t>
            </a:r>
          </a:p>
          <a:p>
            <a:pPr algn="ctr"/>
            <a:endParaRPr lang="en-US" dirty="0"/>
          </a:p>
          <a:p>
            <a:pPr algn="ctr"/>
            <a:r>
              <a:rPr lang="en-US" dirty="0" smtClean="0"/>
              <a:t>-Lactose intolerance</a:t>
            </a:r>
          </a:p>
          <a:p>
            <a:pPr algn="ctr"/>
            <a:endParaRPr lang="en-US" dirty="0"/>
          </a:p>
          <a:p>
            <a:pPr algn="ctr"/>
            <a:r>
              <a:rPr lang="en-US" dirty="0" smtClean="0"/>
              <a:t>-Glucose transport</a:t>
            </a:r>
            <a:endParaRPr lang="en-US" dirty="0"/>
          </a:p>
        </p:txBody>
      </p:sp>
    </p:spTree>
    <p:extLst>
      <p:ext uri="{BB962C8B-B14F-4D97-AF65-F5344CB8AC3E}">
        <p14:creationId xmlns:p14="http://schemas.microsoft.com/office/powerpoint/2010/main" val="669618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782763" y="541338"/>
            <a:ext cx="5238750" cy="457200"/>
          </a:xfrm>
          <a:prstGeom prst="rect">
            <a:avLst/>
          </a:prstGeom>
          <a:noFill/>
          <a:ln w="9525">
            <a:noFill/>
            <a:miter lim="800000"/>
            <a:headEnd/>
            <a:tailEnd/>
          </a:ln>
        </p:spPr>
        <p:txBody>
          <a:bodyPr wrap="none">
            <a:prstTxWarp prst="textNoShape">
              <a:avLst/>
            </a:prstTxWarp>
            <a:spAutoFit/>
          </a:bodyPr>
          <a:lstStyle/>
          <a:p>
            <a:r>
              <a:rPr lang="en-US"/>
              <a:t>How do animals assimilate nutrients</a:t>
            </a:r>
          </a:p>
        </p:txBody>
      </p:sp>
      <p:sp>
        <p:nvSpPr>
          <p:cNvPr id="56323" name="Rectangle 3"/>
          <p:cNvSpPr>
            <a:spLocks noChangeArrowheads="1"/>
          </p:cNvSpPr>
          <p:nvPr/>
        </p:nvSpPr>
        <p:spPr bwMode="auto">
          <a:xfrm>
            <a:off x="1676400" y="1676400"/>
            <a:ext cx="5468938" cy="457200"/>
          </a:xfrm>
          <a:prstGeom prst="rect">
            <a:avLst/>
          </a:prstGeom>
          <a:noFill/>
          <a:ln w="9525">
            <a:noFill/>
            <a:miter lim="800000"/>
            <a:headEnd/>
            <a:tailEnd/>
          </a:ln>
        </p:spPr>
        <p:txBody>
          <a:bodyPr wrap="none">
            <a:prstTxWarp prst="textNoShape">
              <a:avLst/>
            </a:prstTxWarp>
            <a:spAutoFit/>
          </a:bodyPr>
          <a:lstStyle/>
          <a:p>
            <a:r>
              <a:rPr lang="en-US"/>
              <a:t>Assimilation = Digestion + Absorption</a:t>
            </a:r>
          </a:p>
        </p:txBody>
      </p:sp>
      <p:sp>
        <p:nvSpPr>
          <p:cNvPr id="56324" name="Line 4"/>
          <p:cNvSpPr>
            <a:spLocks noChangeShapeType="1"/>
          </p:cNvSpPr>
          <p:nvPr/>
        </p:nvSpPr>
        <p:spPr bwMode="auto">
          <a:xfrm flipH="1">
            <a:off x="3352800" y="2133600"/>
            <a:ext cx="1066800" cy="609600"/>
          </a:xfrm>
          <a:prstGeom prst="line">
            <a:avLst/>
          </a:prstGeom>
          <a:noFill/>
          <a:ln w="9525">
            <a:solidFill>
              <a:schemeClr val="tx1"/>
            </a:solidFill>
            <a:round/>
            <a:headEnd/>
            <a:tailEnd/>
          </a:ln>
        </p:spPr>
        <p:txBody>
          <a:bodyPr wrap="none" anchor="ctr">
            <a:prstTxWarp prst="textNoShape">
              <a:avLst/>
            </a:prstTxWarp>
          </a:bodyPr>
          <a:lstStyle/>
          <a:p>
            <a:endParaRPr lang="es-ES_tradnl"/>
          </a:p>
        </p:txBody>
      </p:sp>
      <p:sp>
        <p:nvSpPr>
          <p:cNvPr id="56325" name="Rectangle 5"/>
          <p:cNvSpPr>
            <a:spLocks noChangeArrowheads="1"/>
          </p:cNvSpPr>
          <p:nvPr/>
        </p:nvSpPr>
        <p:spPr bwMode="auto">
          <a:xfrm>
            <a:off x="2287588" y="2809875"/>
            <a:ext cx="6856412" cy="822325"/>
          </a:xfrm>
          <a:prstGeom prst="rect">
            <a:avLst/>
          </a:prstGeom>
          <a:noFill/>
          <a:ln w="9525">
            <a:noFill/>
            <a:miter lim="800000"/>
            <a:headEnd/>
            <a:tailEnd/>
          </a:ln>
        </p:spPr>
        <p:txBody>
          <a:bodyPr>
            <a:prstTxWarp prst="textNoShape">
              <a:avLst/>
            </a:prstTxWarp>
            <a:spAutoFit/>
          </a:bodyPr>
          <a:lstStyle/>
          <a:p>
            <a:r>
              <a:rPr lang="en-US"/>
              <a:t>to digest is to break up a large molecule into smaller ones.</a:t>
            </a:r>
          </a:p>
        </p:txBody>
      </p:sp>
      <p:sp>
        <p:nvSpPr>
          <p:cNvPr id="56326" name="Rectangle 6"/>
          <p:cNvSpPr>
            <a:spLocks noChangeArrowheads="1"/>
          </p:cNvSpPr>
          <p:nvPr/>
        </p:nvSpPr>
        <p:spPr bwMode="auto">
          <a:xfrm>
            <a:off x="304800" y="4191000"/>
            <a:ext cx="8839200" cy="1187450"/>
          </a:xfrm>
          <a:prstGeom prst="rect">
            <a:avLst/>
          </a:prstGeom>
          <a:noFill/>
          <a:ln w="9525">
            <a:noFill/>
            <a:miter lim="800000"/>
            <a:headEnd/>
            <a:tailEnd/>
          </a:ln>
        </p:spPr>
        <p:txBody>
          <a:bodyPr>
            <a:prstTxWarp prst="textNoShape">
              <a:avLst/>
            </a:prstTxWarp>
            <a:spAutoFit/>
          </a:bodyPr>
          <a:lstStyle/>
          <a:p>
            <a:r>
              <a:rPr lang="en-US"/>
              <a:t>Assimilation (most often takes place in the gastrointestinal tract). There are exceptions… Arachnids inject digestive enzymes into their prey.</a:t>
            </a:r>
          </a:p>
        </p:txBody>
      </p:sp>
      <p:sp>
        <p:nvSpPr>
          <p:cNvPr id="7" name="Slide Number Placeholder 6"/>
          <p:cNvSpPr>
            <a:spLocks noGrp="1"/>
          </p:cNvSpPr>
          <p:nvPr>
            <p:ph type="sldNum" sz="quarter" idx="12"/>
          </p:nvPr>
        </p:nvSpPr>
        <p:spPr/>
        <p:txBody>
          <a:bodyPr/>
          <a:lstStyle/>
          <a:p>
            <a:pPr>
              <a:defRPr/>
            </a:pPr>
            <a:fld id="{1FE95F59-B3B4-E34C-A2EA-04C060386DAD}"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3429000" y="304800"/>
            <a:ext cx="914400" cy="457200"/>
          </a:xfrm>
          <a:prstGeom prst="rect">
            <a:avLst/>
          </a:prstGeom>
          <a:noFill/>
          <a:ln w="9525">
            <a:noFill/>
            <a:miter lim="800000"/>
            <a:headEnd/>
            <a:tailEnd/>
          </a:ln>
        </p:spPr>
        <p:txBody>
          <a:bodyPr wrap="none">
            <a:prstTxWarp prst="textNoShape">
              <a:avLst/>
            </a:prstTxWarp>
            <a:spAutoFit/>
          </a:bodyPr>
          <a:lstStyle/>
          <a:p>
            <a:r>
              <a:rPr lang="en-US"/>
              <a:t>Guts!</a:t>
            </a:r>
          </a:p>
        </p:txBody>
      </p:sp>
      <p:pic>
        <p:nvPicPr>
          <p:cNvPr id="58371" name="Picture 4"/>
          <p:cNvPicPr>
            <a:picLocks noChangeAspect="1" noChangeArrowheads="1"/>
          </p:cNvPicPr>
          <p:nvPr/>
        </p:nvPicPr>
        <p:blipFill>
          <a:blip r:embed="rId3"/>
          <a:srcRect/>
          <a:stretch>
            <a:fillRect/>
          </a:stretch>
        </p:blipFill>
        <p:spPr bwMode="auto">
          <a:xfrm>
            <a:off x="152400" y="838200"/>
            <a:ext cx="2957513" cy="4267200"/>
          </a:xfrm>
          <a:prstGeom prst="rect">
            <a:avLst/>
          </a:prstGeom>
          <a:noFill/>
          <a:ln w="9525">
            <a:noFill/>
            <a:miter lim="800000"/>
            <a:headEnd/>
            <a:tailEnd/>
          </a:ln>
        </p:spPr>
      </p:pic>
      <p:pic>
        <p:nvPicPr>
          <p:cNvPr id="58372" name="Picture 5"/>
          <p:cNvPicPr>
            <a:picLocks noChangeAspect="1" noChangeArrowheads="1"/>
          </p:cNvPicPr>
          <p:nvPr/>
        </p:nvPicPr>
        <p:blipFill>
          <a:blip r:embed="rId4"/>
          <a:srcRect/>
          <a:stretch>
            <a:fillRect/>
          </a:stretch>
        </p:blipFill>
        <p:spPr bwMode="auto">
          <a:xfrm>
            <a:off x="4953000" y="0"/>
            <a:ext cx="3292475" cy="6629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FE95F59-B3B4-E34C-A2EA-04C060386DAD}"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srcRect/>
          <a:stretch>
            <a:fillRect/>
          </a:stretch>
        </p:blipFill>
        <p:spPr bwMode="auto">
          <a:xfrm>
            <a:off x="0" y="0"/>
            <a:ext cx="8382000" cy="5216525"/>
          </a:xfrm>
          <a:prstGeom prst="rect">
            <a:avLst/>
          </a:prstGeom>
          <a:noFill/>
          <a:ln w="9525">
            <a:noFill/>
            <a:miter lim="800000"/>
            <a:headEnd/>
            <a:tailEnd/>
          </a:ln>
        </p:spPr>
      </p:pic>
      <p:sp>
        <p:nvSpPr>
          <p:cNvPr id="60419" name="Rectangle 3"/>
          <p:cNvSpPr>
            <a:spLocks noChangeArrowheads="1"/>
          </p:cNvSpPr>
          <p:nvPr/>
        </p:nvSpPr>
        <p:spPr bwMode="auto">
          <a:xfrm>
            <a:off x="252413" y="5387975"/>
            <a:ext cx="8662987" cy="1187450"/>
          </a:xfrm>
          <a:prstGeom prst="rect">
            <a:avLst/>
          </a:prstGeom>
          <a:noFill/>
          <a:ln w="9525">
            <a:noFill/>
            <a:miter lim="800000"/>
            <a:headEnd/>
            <a:tailEnd/>
          </a:ln>
        </p:spPr>
        <p:txBody>
          <a:bodyPr>
            <a:prstTxWarp prst="textNoShape">
              <a:avLst/>
            </a:prstTxWarp>
            <a:spAutoFit/>
          </a:bodyPr>
          <a:lstStyle/>
          <a:p>
            <a:r>
              <a:rPr lang="en-US"/>
              <a:t>The digestive system in many (but not all) animals is a saculated tube into which  many glands empty their contents. </a:t>
            </a:r>
          </a:p>
        </p:txBody>
      </p:sp>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FE95F59-B3B4-E34C-A2EA-04C060386DAD}" type="slidenum">
              <a:rPr lang="en-US" smtClean="0"/>
              <a:pPr>
                <a:defRPr/>
              </a:pPr>
              <a:t>2</a:t>
            </a:fld>
            <a:endParaRPr lang="en-US"/>
          </a:p>
        </p:txBody>
      </p:sp>
      <p:sp>
        <p:nvSpPr>
          <p:cNvPr id="3" name="TextBox 2"/>
          <p:cNvSpPr txBox="1"/>
          <p:nvPr/>
        </p:nvSpPr>
        <p:spPr>
          <a:xfrm>
            <a:off x="1524000" y="1295400"/>
            <a:ext cx="5952171" cy="4524315"/>
          </a:xfrm>
          <a:prstGeom prst="rect">
            <a:avLst/>
          </a:prstGeom>
          <a:noFill/>
        </p:spPr>
        <p:txBody>
          <a:bodyPr wrap="none" rtlCol="0">
            <a:spAutoFit/>
          </a:bodyPr>
          <a:lstStyle/>
          <a:p>
            <a:r>
              <a:rPr lang="en-US" dirty="0" smtClean="0"/>
              <a:t>Nutrition</a:t>
            </a:r>
          </a:p>
          <a:p>
            <a:endParaRPr lang="en-US" dirty="0"/>
          </a:p>
          <a:p>
            <a:r>
              <a:rPr lang="en-US" dirty="0" smtClean="0"/>
              <a:t>-Carbohydrates, proteins, and lipids</a:t>
            </a:r>
          </a:p>
          <a:p>
            <a:endParaRPr lang="en-US" dirty="0"/>
          </a:p>
          <a:p>
            <a:r>
              <a:rPr lang="en-US" dirty="0" smtClean="0"/>
              <a:t>-Essential nutrients</a:t>
            </a:r>
          </a:p>
          <a:p>
            <a:r>
              <a:rPr lang="en-US" dirty="0"/>
              <a:t>	</a:t>
            </a:r>
            <a:r>
              <a:rPr lang="en-US" dirty="0" smtClean="0"/>
              <a:t>amino acids</a:t>
            </a:r>
          </a:p>
          <a:p>
            <a:r>
              <a:rPr lang="en-US" dirty="0"/>
              <a:t>	</a:t>
            </a:r>
            <a:r>
              <a:rPr lang="en-US" dirty="0" smtClean="0"/>
              <a:t>fatty acids</a:t>
            </a:r>
          </a:p>
          <a:p>
            <a:r>
              <a:rPr lang="en-US" dirty="0"/>
              <a:t>	</a:t>
            </a:r>
            <a:r>
              <a:rPr lang="en-US" dirty="0" smtClean="0"/>
              <a:t>minerals</a:t>
            </a:r>
          </a:p>
          <a:p>
            <a:r>
              <a:rPr lang="en-US" dirty="0"/>
              <a:t>	</a:t>
            </a:r>
            <a:r>
              <a:rPr lang="en-US" dirty="0" smtClean="0"/>
              <a:t>vitamins</a:t>
            </a:r>
          </a:p>
          <a:p>
            <a:endParaRPr lang="en-US" dirty="0" smtClean="0"/>
          </a:p>
          <a:p>
            <a:r>
              <a:rPr lang="en-US" dirty="0" smtClean="0"/>
              <a:t>-The enough but not too much principle</a:t>
            </a:r>
          </a:p>
          <a:p>
            <a:endParaRPr lang="en-US" dirty="0"/>
          </a:p>
        </p:txBody>
      </p:sp>
    </p:spTree>
    <p:extLst>
      <p:ext uri="{BB962C8B-B14F-4D97-AF65-F5344CB8AC3E}">
        <p14:creationId xmlns:p14="http://schemas.microsoft.com/office/powerpoint/2010/main" val="3946288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_05_alimentary_canal_1-L.jpg"/>
          <p:cNvPicPr>
            <a:picLocks noChangeAspect="1"/>
          </p:cNvPicPr>
          <p:nvPr/>
        </p:nvPicPr>
        <p:blipFill>
          <a:blip r:embed="rId2"/>
          <a:stretch>
            <a:fillRect/>
          </a:stretch>
        </p:blipFill>
        <p:spPr>
          <a:xfrm>
            <a:off x="838200" y="0"/>
            <a:ext cx="7035800" cy="6584950"/>
          </a:xfrm>
          <a:prstGeom prst="rect">
            <a:avLst/>
          </a:prstGeom>
        </p:spPr>
      </p:pic>
      <p:sp>
        <p:nvSpPr>
          <p:cNvPr id="3" name="Slide Number Placeholder 2"/>
          <p:cNvSpPr>
            <a:spLocks noGrp="1"/>
          </p:cNvSpPr>
          <p:nvPr>
            <p:ph type="sldNum" sz="quarter" idx="12"/>
          </p:nvPr>
        </p:nvSpPr>
        <p:spPr/>
        <p:txBody>
          <a:bodyPr/>
          <a:lstStyle/>
          <a:p>
            <a:pPr>
              <a:defRPr/>
            </a:pPr>
            <a:fld id="{1FE95F59-B3B4-E34C-A2EA-04C060386DAD}"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_05_alimentary_canal_2-L.jpg"/>
          <p:cNvPicPr>
            <a:picLocks noChangeAspect="1"/>
          </p:cNvPicPr>
          <p:nvPr/>
        </p:nvPicPr>
        <p:blipFill>
          <a:blip r:embed="rId2"/>
          <a:stretch>
            <a:fillRect/>
          </a:stretch>
        </p:blipFill>
        <p:spPr>
          <a:xfrm>
            <a:off x="1828800" y="273050"/>
            <a:ext cx="6010275" cy="6584950"/>
          </a:xfrm>
          <a:prstGeom prst="rect">
            <a:avLst/>
          </a:prstGeom>
        </p:spPr>
      </p:pic>
      <p:sp>
        <p:nvSpPr>
          <p:cNvPr id="3" name="Slide Number Placeholder 2"/>
          <p:cNvSpPr>
            <a:spLocks noGrp="1"/>
          </p:cNvSpPr>
          <p:nvPr>
            <p:ph type="sldNum" sz="quarter" idx="12"/>
          </p:nvPr>
        </p:nvSpPr>
        <p:spPr/>
        <p:txBody>
          <a:bodyPr/>
          <a:lstStyle/>
          <a:p>
            <a:pPr>
              <a:defRPr/>
            </a:pPr>
            <a:fld id="{1FE95F59-B3B4-E34C-A2EA-04C060386DAD}"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_08_acidic_stomach-L.jpg"/>
          <p:cNvPicPr>
            <a:picLocks noChangeAspect="1"/>
          </p:cNvPicPr>
          <p:nvPr/>
        </p:nvPicPr>
        <p:blipFill>
          <a:blip r:embed="rId2"/>
          <a:stretch>
            <a:fillRect/>
          </a:stretch>
        </p:blipFill>
        <p:spPr>
          <a:xfrm>
            <a:off x="1447800" y="533400"/>
            <a:ext cx="6137275" cy="5975350"/>
          </a:xfrm>
          <a:prstGeom prst="rect">
            <a:avLst/>
          </a:prstGeom>
        </p:spPr>
      </p:pic>
      <p:sp>
        <p:nvSpPr>
          <p:cNvPr id="3" name="Slide Number Placeholder 2"/>
          <p:cNvSpPr>
            <a:spLocks noGrp="1"/>
          </p:cNvSpPr>
          <p:nvPr>
            <p:ph type="sldNum" sz="quarter" idx="12"/>
          </p:nvPr>
        </p:nvSpPr>
        <p:spPr/>
        <p:txBody>
          <a:bodyPr/>
          <a:lstStyle/>
          <a:p>
            <a:pPr>
              <a:defRPr/>
            </a:pPr>
            <a:fld id="{1FE95F59-B3B4-E34C-A2EA-04C060386DAD}"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_09a_parietal_cells-L.jpg"/>
          <p:cNvPicPr>
            <a:picLocks noChangeAspect="1"/>
          </p:cNvPicPr>
          <p:nvPr/>
        </p:nvPicPr>
        <p:blipFill>
          <a:blip r:embed="rId2"/>
          <a:stretch>
            <a:fillRect/>
          </a:stretch>
        </p:blipFill>
        <p:spPr>
          <a:xfrm>
            <a:off x="1066800" y="1066800"/>
            <a:ext cx="6924675" cy="4438650"/>
          </a:xfrm>
          <a:prstGeom prst="rect">
            <a:avLst/>
          </a:prstGeom>
        </p:spPr>
      </p:pic>
      <p:sp>
        <p:nvSpPr>
          <p:cNvPr id="3" name="TextBox 2"/>
          <p:cNvSpPr txBox="1"/>
          <p:nvPr/>
        </p:nvSpPr>
        <p:spPr>
          <a:xfrm>
            <a:off x="1524000" y="5638800"/>
            <a:ext cx="6263253" cy="461665"/>
          </a:xfrm>
          <a:prstGeom prst="rect">
            <a:avLst/>
          </a:prstGeom>
          <a:noFill/>
        </p:spPr>
        <p:txBody>
          <a:bodyPr wrap="none" rtlCol="0">
            <a:spAutoFit/>
          </a:bodyPr>
          <a:lstStyle/>
          <a:p>
            <a:r>
              <a:rPr lang="es-ES_tradnl" dirty="0" err="1" smtClean="0"/>
              <a:t>The</a:t>
            </a:r>
            <a:r>
              <a:rPr lang="es-ES_tradnl" dirty="0" smtClean="0"/>
              <a:t> </a:t>
            </a:r>
            <a:r>
              <a:rPr lang="es-ES_tradnl" dirty="0" err="1" smtClean="0"/>
              <a:t>HCl</a:t>
            </a:r>
            <a:r>
              <a:rPr lang="es-ES_tradnl" dirty="0" smtClean="0"/>
              <a:t> </a:t>
            </a:r>
            <a:r>
              <a:rPr lang="es-ES_tradnl" dirty="0" err="1" smtClean="0"/>
              <a:t>helps</a:t>
            </a:r>
            <a:r>
              <a:rPr lang="es-ES_tradnl" dirty="0" smtClean="0"/>
              <a:t> in </a:t>
            </a:r>
            <a:r>
              <a:rPr lang="es-ES_tradnl" dirty="0" err="1" smtClean="0"/>
              <a:t>the</a:t>
            </a:r>
            <a:r>
              <a:rPr lang="es-ES_tradnl" dirty="0" smtClean="0"/>
              <a:t> </a:t>
            </a:r>
            <a:r>
              <a:rPr lang="es-ES_tradnl" dirty="0" err="1" smtClean="0"/>
              <a:t>hydrolysis</a:t>
            </a:r>
            <a:r>
              <a:rPr lang="es-ES_tradnl" dirty="0" smtClean="0"/>
              <a:t> </a:t>
            </a:r>
            <a:r>
              <a:rPr lang="es-ES_tradnl" dirty="0" err="1" smtClean="0"/>
              <a:t>of</a:t>
            </a:r>
            <a:r>
              <a:rPr lang="es-ES_tradnl" dirty="0" smtClean="0"/>
              <a:t> </a:t>
            </a:r>
            <a:r>
              <a:rPr lang="es-ES_tradnl" dirty="0" err="1" smtClean="0"/>
              <a:t>protein</a:t>
            </a:r>
            <a:r>
              <a:rPr lang="es-ES_tradnl" dirty="0" smtClean="0"/>
              <a:t>.</a:t>
            </a:r>
            <a:endParaRPr lang="es-ES_tradnl" dirty="0"/>
          </a:p>
        </p:txBody>
      </p:sp>
      <p:sp>
        <p:nvSpPr>
          <p:cNvPr id="4" name="TextBox 3"/>
          <p:cNvSpPr txBox="1"/>
          <p:nvPr/>
        </p:nvSpPr>
        <p:spPr>
          <a:xfrm>
            <a:off x="1676400" y="6172200"/>
            <a:ext cx="5537393" cy="461665"/>
          </a:xfrm>
          <a:prstGeom prst="rect">
            <a:avLst/>
          </a:prstGeom>
          <a:noFill/>
        </p:spPr>
        <p:txBody>
          <a:bodyPr wrap="none" rtlCol="0">
            <a:spAutoFit/>
          </a:bodyPr>
          <a:lstStyle/>
          <a:p>
            <a:r>
              <a:rPr lang="es-ES_tradnl" dirty="0" err="1" smtClean="0"/>
              <a:t>Pepsinogen</a:t>
            </a:r>
            <a:r>
              <a:rPr lang="es-ES_tradnl" dirty="0" smtClean="0"/>
              <a:t> </a:t>
            </a:r>
            <a:r>
              <a:rPr lang="es-ES_tradnl" dirty="0" err="1" smtClean="0"/>
              <a:t>is</a:t>
            </a:r>
            <a:r>
              <a:rPr lang="es-ES_tradnl" dirty="0" smtClean="0"/>
              <a:t> </a:t>
            </a:r>
            <a:r>
              <a:rPr lang="es-ES_tradnl" dirty="0" err="1" smtClean="0"/>
              <a:t>the</a:t>
            </a:r>
            <a:r>
              <a:rPr lang="es-ES_tradnl" dirty="0" smtClean="0"/>
              <a:t> precursor </a:t>
            </a:r>
            <a:r>
              <a:rPr lang="es-ES_tradnl" dirty="0" err="1" smtClean="0"/>
              <a:t>of</a:t>
            </a:r>
            <a:r>
              <a:rPr lang="es-ES_tradnl" dirty="0" smtClean="0"/>
              <a:t> </a:t>
            </a:r>
            <a:r>
              <a:rPr lang="es-ES_tradnl" dirty="0" err="1" smtClean="0"/>
              <a:t>pepsin</a:t>
            </a:r>
            <a:endParaRPr lang="es-ES_tradnl" dirty="0"/>
          </a:p>
        </p:txBody>
      </p:sp>
      <p:sp>
        <p:nvSpPr>
          <p:cNvPr id="5" name="Slide Number Placeholder 4"/>
          <p:cNvSpPr>
            <a:spLocks noGrp="1"/>
          </p:cNvSpPr>
          <p:nvPr>
            <p:ph type="sldNum" sz="quarter" idx="12"/>
          </p:nvPr>
        </p:nvSpPr>
        <p:spPr/>
        <p:txBody>
          <a:bodyPr/>
          <a:lstStyle/>
          <a:p>
            <a:pPr>
              <a:defRPr/>
            </a:pPr>
            <a:fld id="{1FE95F59-B3B4-E34C-A2EA-04C060386DAD}"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_11_small_intestine-L.jpg"/>
          <p:cNvPicPr>
            <a:picLocks noChangeAspect="1"/>
          </p:cNvPicPr>
          <p:nvPr/>
        </p:nvPicPr>
        <p:blipFill>
          <a:blip r:embed="rId2"/>
          <a:stretch>
            <a:fillRect/>
          </a:stretch>
        </p:blipFill>
        <p:spPr>
          <a:xfrm>
            <a:off x="0" y="0"/>
            <a:ext cx="3413125" cy="6584950"/>
          </a:xfrm>
          <a:prstGeom prst="rect">
            <a:avLst/>
          </a:prstGeom>
        </p:spPr>
      </p:pic>
      <p:pic>
        <p:nvPicPr>
          <p:cNvPr id="3" name="Picture 2" descr="43_11c_small_intestine-L.jpg"/>
          <p:cNvPicPr>
            <a:picLocks noChangeAspect="1"/>
          </p:cNvPicPr>
          <p:nvPr/>
        </p:nvPicPr>
        <p:blipFill>
          <a:blip r:embed="rId3"/>
          <a:stretch>
            <a:fillRect/>
          </a:stretch>
        </p:blipFill>
        <p:spPr>
          <a:xfrm>
            <a:off x="3200400" y="2438400"/>
            <a:ext cx="5637400" cy="3171766"/>
          </a:xfrm>
          <a:prstGeom prst="rect">
            <a:avLst/>
          </a:prstGeom>
        </p:spPr>
      </p:pic>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G20_02d"/>
          <p:cNvPicPr>
            <a:picLocks noChangeAspect="1" noChangeArrowheads="1"/>
          </p:cNvPicPr>
          <p:nvPr/>
        </p:nvPicPr>
        <p:blipFill>
          <a:blip r:embed="rId3"/>
          <a:srcRect/>
          <a:stretch>
            <a:fillRect/>
          </a:stretch>
        </p:blipFill>
        <p:spPr bwMode="auto">
          <a:xfrm>
            <a:off x="152400" y="304800"/>
            <a:ext cx="2971800" cy="2232025"/>
          </a:xfrm>
          <a:prstGeom prst="rect">
            <a:avLst/>
          </a:prstGeom>
          <a:noFill/>
          <a:ln w="9525">
            <a:noFill/>
            <a:miter lim="800000"/>
            <a:headEnd/>
            <a:tailEnd/>
          </a:ln>
        </p:spPr>
      </p:pic>
      <p:pic>
        <p:nvPicPr>
          <p:cNvPr id="62467" name="Picture 3" descr="FG20_02e"/>
          <p:cNvPicPr>
            <a:picLocks noChangeAspect="1" noChangeArrowheads="1"/>
          </p:cNvPicPr>
          <p:nvPr/>
        </p:nvPicPr>
        <p:blipFill>
          <a:blip r:embed="rId4"/>
          <a:srcRect/>
          <a:stretch>
            <a:fillRect/>
          </a:stretch>
        </p:blipFill>
        <p:spPr bwMode="auto">
          <a:xfrm>
            <a:off x="1219200" y="2362200"/>
            <a:ext cx="2819400" cy="2114550"/>
          </a:xfrm>
          <a:prstGeom prst="rect">
            <a:avLst/>
          </a:prstGeom>
          <a:noFill/>
          <a:ln w="9525">
            <a:noFill/>
            <a:miter lim="800000"/>
            <a:headEnd/>
            <a:tailEnd/>
          </a:ln>
        </p:spPr>
      </p:pic>
      <p:pic>
        <p:nvPicPr>
          <p:cNvPr id="62468" name="Picture 4" descr="FG20_02g"/>
          <p:cNvPicPr>
            <a:picLocks noChangeAspect="1" noChangeArrowheads="1"/>
          </p:cNvPicPr>
          <p:nvPr/>
        </p:nvPicPr>
        <p:blipFill>
          <a:blip r:embed="rId5"/>
          <a:srcRect/>
          <a:stretch>
            <a:fillRect/>
          </a:stretch>
        </p:blipFill>
        <p:spPr bwMode="auto">
          <a:xfrm>
            <a:off x="2514600" y="4343400"/>
            <a:ext cx="2438400" cy="1828800"/>
          </a:xfrm>
          <a:prstGeom prst="rect">
            <a:avLst/>
          </a:prstGeom>
          <a:noFill/>
          <a:ln w="9525">
            <a:noFill/>
            <a:miter lim="800000"/>
            <a:headEnd/>
            <a:tailEnd/>
          </a:ln>
        </p:spPr>
      </p:pic>
      <p:sp>
        <p:nvSpPr>
          <p:cNvPr id="62469" name="Text Box 5"/>
          <p:cNvSpPr txBox="1">
            <a:spLocks noChangeArrowheads="1"/>
          </p:cNvSpPr>
          <p:nvPr/>
        </p:nvSpPr>
        <p:spPr bwMode="auto">
          <a:xfrm>
            <a:off x="3352800" y="319088"/>
            <a:ext cx="5453063" cy="1066800"/>
          </a:xfrm>
          <a:prstGeom prst="rect">
            <a:avLst/>
          </a:prstGeom>
          <a:noFill/>
          <a:ln w="9525">
            <a:noFill/>
            <a:miter lim="800000"/>
            <a:headEnd/>
            <a:tailEnd/>
          </a:ln>
        </p:spPr>
        <p:txBody>
          <a:bodyPr wrap="none">
            <a:prstTxWarp prst="textNoShape">
              <a:avLst/>
            </a:prstTxWarp>
            <a:spAutoFit/>
          </a:bodyPr>
          <a:lstStyle/>
          <a:p>
            <a:r>
              <a:rPr lang="en-US"/>
              <a:t>Nominal area ≈3.3 m</a:t>
            </a:r>
            <a:r>
              <a:rPr lang="en-US" baseline="30000"/>
              <a:t>2</a:t>
            </a:r>
          </a:p>
          <a:p>
            <a:endParaRPr lang="en-US" baseline="30000"/>
          </a:p>
          <a:p>
            <a:r>
              <a:rPr lang="en-US"/>
              <a:t>Addition of</a:t>
            </a:r>
            <a:r>
              <a:rPr lang="en-US" baseline="30000"/>
              <a:t> </a:t>
            </a:r>
            <a:r>
              <a:rPr lang="en-US"/>
              <a:t>folds of Kerkring ≈ 10 m</a:t>
            </a:r>
            <a:r>
              <a:rPr lang="en-US" baseline="30000"/>
              <a:t>2</a:t>
            </a:r>
            <a:endParaRPr lang="en-US"/>
          </a:p>
        </p:txBody>
      </p:sp>
      <p:sp>
        <p:nvSpPr>
          <p:cNvPr id="62470" name="Rectangle 6"/>
          <p:cNvSpPr>
            <a:spLocks noChangeArrowheads="1"/>
          </p:cNvSpPr>
          <p:nvPr/>
        </p:nvSpPr>
        <p:spPr bwMode="auto">
          <a:xfrm>
            <a:off x="4343400" y="2376488"/>
            <a:ext cx="3895725" cy="822325"/>
          </a:xfrm>
          <a:prstGeom prst="rect">
            <a:avLst/>
          </a:prstGeom>
          <a:noFill/>
          <a:ln w="9525">
            <a:noFill/>
            <a:miter lim="800000"/>
            <a:headEnd/>
            <a:tailEnd/>
          </a:ln>
        </p:spPr>
        <p:txBody>
          <a:bodyPr wrap="none">
            <a:prstTxWarp prst="textNoShape">
              <a:avLst/>
            </a:prstTxWarp>
            <a:spAutoFit/>
          </a:bodyPr>
          <a:lstStyle/>
          <a:p>
            <a:r>
              <a:rPr lang="en-US"/>
              <a:t>Addition of</a:t>
            </a:r>
            <a:r>
              <a:rPr lang="en-US" baseline="30000"/>
              <a:t> </a:t>
            </a:r>
            <a:r>
              <a:rPr lang="en-US"/>
              <a:t>villi to</a:t>
            </a:r>
          </a:p>
          <a:p>
            <a:r>
              <a:rPr lang="en-US"/>
              <a:t>Folds of Kerkring ≈100 m</a:t>
            </a:r>
            <a:r>
              <a:rPr lang="en-US" baseline="30000"/>
              <a:t>2</a:t>
            </a:r>
          </a:p>
        </p:txBody>
      </p:sp>
      <p:sp>
        <p:nvSpPr>
          <p:cNvPr id="62471" name="Rectangle 7"/>
          <p:cNvSpPr>
            <a:spLocks noChangeArrowheads="1"/>
          </p:cNvSpPr>
          <p:nvPr/>
        </p:nvSpPr>
        <p:spPr bwMode="auto">
          <a:xfrm>
            <a:off x="5029200" y="4662488"/>
            <a:ext cx="3533775" cy="822325"/>
          </a:xfrm>
          <a:prstGeom prst="rect">
            <a:avLst/>
          </a:prstGeom>
          <a:noFill/>
          <a:ln w="9525">
            <a:noFill/>
            <a:miter lim="800000"/>
            <a:headEnd/>
            <a:tailEnd/>
          </a:ln>
        </p:spPr>
        <p:txBody>
          <a:bodyPr wrap="none">
            <a:prstTxWarp prst="textNoShape">
              <a:avLst/>
            </a:prstTxWarp>
            <a:spAutoFit/>
          </a:bodyPr>
          <a:lstStyle/>
          <a:p>
            <a:r>
              <a:rPr lang="en-US"/>
              <a:t>Addition of</a:t>
            </a:r>
            <a:r>
              <a:rPr lang="en-US" baseline="30000"/>
              <a:t> </a:t>
            </a:r>
            <a:r>
              <a:rPr lang="en-US"/>
              <a:t>microvilli to</a:t>
            </a:r>
          </a:p>
          <a:p>
            <a:r>
              <a:rPr lang="en-US"/>
              <a:t>villi ≈2,000 m</a:t>
            </a:r>
            <a:r>
              <a:rPr lang="en-US" baseline="30000"/>
              <a:t>2</a:t>
            </a:r>
          </a:p>
        </p:txBody>
      </p:sp>
      <p:sp>
        <p:nvSpPr>
          <p:cNvPr id="62472" name="Rectangle 9"/>
          <p:cNvSpPr>
            <a:spLocks noChangeArrowheads="1"/>
          </p:cNvSpPr>
          <p:nvPr/>
        </p:nvSpPr>
        <p:spPr bwMode="auto">
          <a:xfrm>
            <a:off x="0" y="5943600"/>
            <a:ext cx="9144000" cy="822325"/>
          </a:xfrm>
          <a:prstGeom prst="rect">
            <a:avLst/>
          </a:prstGeom>
          <a:noFill/>
          <a:ln w="9525">
            <a:noFill/>
            <a:miter lim="800000"/>
            <a:headEnd/>
            <a:tailEnd/>
          </a:ln>
        </p:spPr>
        <p:txBody>
          <a:bodyPr>
            <a:prstTxWarp prst="textNoShape">
              <a:avLst/>
            </a:prstTxWarp>
            <a:spAutoFit/>
          </a:bodyPr>
          <a:lstStyle/>
          <a:p>
            <a:r>
              <a:rPr lang="en-US"/>
              <a:t>Absorptive surfaces maximize their area by successive levels of folding.</a:t>
            </a:r>
          </a:p>
        </p:txBody>
      </p:sp>
      <p:sp>
        <p:nvSpPr>
          <p:cNvPr id="9" name="Slide Number Placeholder 8"/>
          <p:cNvSpPr>
            <a:spLocks noGrp="1"/>
          </p:cNvSpPr>
          <p:nvPr>
            <p:ph type="sldNum" sz="quarter" idx="12"/>
          </p:nvPr>
        </p:nvSpPr>
        <p:spPr/>
        <p:txBody>
          <a:bodyPr/>
          <a:lstStyle/>
          <a:p>
            <a:pPr>
              <a:defRPr/>
            </a:pPr>
            <a:fld id="{1FE95F59-B3B4-E34C-A2EA-04C060386DAD}"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p:cNvPicPr>
            <a:picLocks noChangeAspect="1" noChangeArrowheads="1"/>
          </p:cNvPicPr>
          <p:nvPr/>
        </p:nvPicPr>
        <p:blipFill>
          <a:blip r:embed="rId3"/>
          <a:srcRect/>
          <a:stretch>
            <a:fillRect/>
          </a:stretch>
        </p:blipFill>
        <p:spPr bwMode="auto">
          <a:xfrm>
            <a:off x="0" y="1827213"/>
            <a:ext cx="6248400" cy="4725987"/>
          </a:xfrm>
          <a:prstGeom prst="rect">
            <a:avLst/>
          </a:prstGeom>
          <a:noFill/>
          <a:ln w="9525">
            <a:noFill/>
            <a:miter lim="800000"/>
            <a:headEnd/>
            <a:tailEnd/>
          </a:ln>
        </p:spPr>
      </p:pic>
      <p:pic>
        <p:nvPicPr>
          <p:cNvPr id="64515" name="Picture 7"/>
          <p:cNvPicPr>
            <a:picLocks noChangeAspect="1" noChangeArrowheads="1"/>
          </p:cNvPicPr>
          <p:nvPr/>
        </p:nvPicPr>
        <p:blipFill>
          <a:blip r:embed="rId4"/>
          <a:srcRect/>
          <a:stretch>
            <a:fillRect/>
          </a:stretch>
        </p:blipFill>
        <p:spPr bwMode="auto">
          <a:xfrm>
            <a:off x="4724400" y="0"/>
            <a:ext cx="3441700" cy="3886200"/>
          </a:xfrm>
          <a:prstGeom prst="rect">
            <a:avLst/>
          </a:prstGeom>
          <a:noFill/>
          <a:ln w="9525">
            <a:noFill/>
            <a:miter lim="800000"/>
            <a:headEnd/>
            <a:tailEnd/>
          </a:ln>
        </p:spPr>
      </p:pic>
      <p:sp>
        <p:nvSpPr>
          <p:cNvPr id="64516" name="Rectangle 8"/>
          <p:cNvSpPr>
            <a:spLocks noChangeArrowheads="1"/>
          </p:cNvSpPr>
          <p:nvPr/>
        </p:nvSpPr>
        <p:spPr bwMode="auto">
          <a:xfrm>
            <a:off x="265113" y="122238"/>
            <a:ext cx="4230687" cy="822325"/>
          </a:xfrm>
          <a:prstGeom prst="rect">
            <a:avLst/>
          </a:prstGeom>
          <a:noFill/>
          <a:ln w="9525">
            <a:noFill/>
            <a:miter lim="800000"/>
            <a:headEnd/>
            <a:tailEnd/>
          </a:ln>
        </p:spPr>
        <p:txBody>
          <a:bodyPr>
            <a:prstTxWarp prst="textNoShape">
              <a:avLst/>
            </a:prstTxWarp>
            <a:spAutoFit/>
          </a:bodyPr>
          <a:lstStyle/>
          <a:p>
            <a:r>
              <a:rPr lang="en-US"/>
              <a:t>The cells of the intestine are called enterocytes</a:t>
            </a:r>
          </a:p>
        </p:txBody>
      </p:sp>
      <p:sp>
        <p:nvSpPr>
          <p:cNvPr id="64517" name="Rectangle 9"/>
          <p:cNvSpPr>
            <a:spLocks noChangeArrowheads="1"/>
          </p:cNvSpPr>
          <p:nvPr/>
        </p:nvSpPr>
        <p:spPr bwMode="auto">
          <a:xfrm>
            <a:off x="6511925" y="5105400"/>
            <a:ext cx="2633663" cy="822325"/>
          </a:xfrm>
          <a:prstGeom prst="rect">
            <a:avLst/>
          </a:prstGeom>
          <a:noFill/>
          <a:ln w="9525">
            <a:noFill/>
            <a:miter lim="800000"/>
            <a:headEnd/>
            <a:tailEnd/>
          </a:ln>
        </p:spPr>
        <p:txBody>
          <a:bodyPr wrap="none">
            <a:prstTxWarp prst="textNoShape">
              <a:avLst/>
            </a:prstTxWarp>
            <a:spAutoFit/>
          </a:bodyPr>
          <a:lstStyle/>
          <a:p>
            <a:r>
              <a:rPr lang="en-US"/>
              <a:t>Gr. Enteron = gut</a:t>
            </a:r>
          </a:p>
          <a:p>
            <a:r>
              <a:rPr lang="en-US"/>
              <a:t>Cytos = cell</a:t>
            </a:r>
          </a:p>
        </p:txBody>
      </p:sp>
      <p:sp>
        <p:nvSpPr>
          <p:cNvPr id="6" name="Slide Number Placeholder 5"/>
          <p:cNvSpPr>
            <a:spLocks noGrp="1"/>
          </p:cNvSpPr>
          <p:nvPr>
            <p:ph type="sldNum" sz="quarter" idx="12"/>
          </p:nvPr>
        </p:nvSpPr>
        <p:spPr/>
        <p:txBody>
          <a:bodyPr/>
          <a:lstStyle/>
          <a:p>
            <a:pPr>
              <a:defRPr/>
            </a:pPr>
            <a:fld id="{1FE95F59-B3B4-E34C-A2EA-04C060386DAD}"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971800" y="304800"/>
            <a:ext cx="2136775" cy="457200"/>
          </a:xfrm>
          <a:prstGeom prst="rect">
            <a:avLst/>
          </a:prstGeom>
          <a:noFill/>
          <a:ln w="9525">
            <a:noFill/>
            <a:miter lim="800000"/>
            <a:headEnd/>
            <a:tailEnd/>
          </a:ln>
        </p:spPr>
        <p:txBody>
          <a:bodyPr wrap="none">
            <a:prstTxWarp prst="textNoShape">
              <a:avLst/>
            </a:prstTxWarp>
            <a:spAutoFit/>
          </a:bodyPr>
          <a:lstStyle/>
          <a:p>
            <a:r>
              <a:rPr lang="en-US"/>
              <a:t>To Remember</a:t>
            </a:r>
          </a:p>
        </p:txBody>
      </p:sp>
      <p:sp>
        <p:nvSpPr>
          <p:cNvPr id="66563" name="Rectangle 3"/>
          <p:cNvSpPr>
            <a:spLocks noChangeArrowheads="1"/>
          </p:cNvSpPr>
          <p:nvPr/>
        </p:nvSpPr>
        <p:spPr bwMode="auto">
          <a:xfrm>
            <a:off x="152400" y="685800"/>
            <a:ext cx="8763000" cy="3378200"/>
          </a:xfrm>
          <a:prstGeom prst="rect">
            <a:avLst/>
          </a:prstGeom>
          <a:noFill/>
          <a:ln w="9525">
            <a:noFill/>
            <a:miter lim="800000"/>
            <a:headEnd/>
            <a:tailEnd/>
          </a:ln>
        </p:spPr>
        <p:txBody>
          <a:bodyPr>
            <a:prstTxWarp prst="textNoShape">
              <a:avLst/>
            </a:prstTxWarp>
            <a:spAutoFit/>
          </a:bodyPr>
          <a:lstStyle/>
          <a:p>
            <a:pPr marL="457200" indent="-457200">
              <a:buFont typeface="Times" charset="0"/>
              <a:buAutoNum type="arabicParenR"/>
            </a:pPr>
            <a:r>
              <a:rPr lang="en-US"/>
              <a:t>The digestive process consists of four steps: ingestion, digestion, absorption, and elimination (defecation).</a:t>
            </a:r>
          </a:p>
          <a:p>
            <a:pPr marL="457200" indent="-457200">
              <a:buFont typeface="Times" charset="0"/>
              <a:buAutoNum type="arabicParenR"/>
            </a:pPr>
            <a:r>
              <a:rPr lang="en-US"/>
              <a:t>Nutrient assimilation consists of 2 steps: digestion and absorption</a:t>
            </a:r>
          </a:p>
          <a:p>
            <a:pPr marL="457200" indent="-457200">
              <a:buFont typeface="Times" charset="0"/>
              <a:buAutoNum type="arabicParenR"/>
            </a:pPr>
            <a:r>
              <a:rPr lang="en-US"/>
              <a:t>The GI tract is a saculated tube with many glands.</a:t>
            </a:r>
          </a:p>
          <a:p>
            <a:pPr marL="457200" indent="-457200">
              <a:buFont typeface="Times" charset="0"/>
              <a:buAutoNum type="arabicParenR"/>
            </a:pPr>
            <a:r>
              <a:rPr lang="en-US"/>
              <a:t>The digestive and absorptive surfaces of the GI tract often increase their surface area by multiple levels of folding.</a:t>
            </a:r>
          </a:p>
          <a:p>
            <a:pPr marL="457200" indent="-457200">
              <a:buFont typeface="Times" charset="0"/>
              <a:buAutoNum type="arabicParenR"/>
            </a:pPr>
            <a:r>
              <a:rPr lang="en-US"/>
              <a:t>Intestinal epithelial cells are called enterocytes </a:t>
            </a:r>
          </a:p>
        </p:txBody>
      </p:sp>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bwMode="auto">
          <a:xfrm>
            <a:off x="445944" y="818029"/>
            <a:ext cx="8229023" cy="1143000"/>
          </a:xfrm>
          <a:noFill/>
          <a:ln>
            <a:miter lim="800000"/>
            <a:headEnd/>
            <a:tailEnd/>
          </a:ln>
        </p:spPr>
        <p:txBody>
          <a:bodyPr wrap="square" lIns="82058" tIns="41029" rIns="82058" bIns="41029" numCol="1" anchor="t" anchorCtr="0" compatLnSpc="1">
            <a:prstTxWarp prst="textNoShape">
              <a:avLst/>
            </a:prstTxWarp>
          </a:bodyPr>
          <a:lstStyle/>
          <a:p>
            <a:r>
              <a:rPr lang="en-US" sz="2900" dirty="0">
                <a:latin typeface="Comic Sans MS"/>
              </a:rPr>
              <a:t>Why would a person with a weak esophageal sphincter complain of “heartburn”?</a:t>
            </a:r>
          </a:p>
        </p:txBody>
      </p:sp>
      <p:sp>
        <p:nvSpPr>
          <p:cNvPr id="876547" name="Rectangle 3"/>
          <p:cNvSpPr>
            <a:spLocks noGrp="1" noChangeArrowheads="1"/>
          </p:cNvSpPr>
          <p:nvPr>
            <p:ph type="body" idx="1"/>
          </p:nvPr>
        </p:nvSpPr>
        <p:spPr bwMode="auto">
          <a:xfrm>
            <a:off x="1196398" y="2494711"/>
            <a:ext cx="6759864" cy="3632106"/>
          </a:xfrm>
          <a:noFill/>
          <a:ln>
            <a:miter lim="800000"/>
            <a:headEnd/>
            <a:tailEnd/>
          </a:ln>
        </p:spPr>
        <p:txBody>
          <a:bodyPr wrap="square" lIns="82058" tIns="41029" rIns="82058" bIns="41029" numCol="1" anchor="t" anchorCtr="0" compatLnSpc="1">
            <a:prstTxWarp prst="textNoShape">
              <a:avLst/>
            </a:prstTxWarp>
          </a:bodyPr>
          <a:lstStyle/>
          <a:p>
            <a:pPr marL="461578" indent="-461578">
              <a:buClr>
                <a:schemeClr val="tx1"/>
              </a:buClr>
              <a:buFontTx/>
              <a:buAutoNum type="alphaUcPeriod"/>
            </a:pPr>
            <a:r>
              <a:rPr lang="en-US" sz="2200" dirty="0">
                <a:latin typeface="Comic Sans MS"/>
              </a:rPr>
              <a:t>The sphincter is inhibiting the passage of food into the stomach from the esophagus, causing the esophagus to swell.</a:t>
            </a:r>
          </a:p>
          <a:p>
            <a:pPr marL="461578" indent="-461578">
              <a:buClr>
                <a:schemeClr val="tx1"/>
              </a:buClr>
              <a:buFontTx/>
              <a:buAutoNum type="alphaUcPeriod"/>
            </a:pPr>
            <a:r>
              <a:rPr lang="en-US" sz="2200" dirty="0">
                <a:latin typeface="Comic Sans MS"/>
              </a:rPr>
              <a:t>The sphincter is not allowing the passage of bile salts from the esophagus to the small intestine.</a:t>
            </a:r>
          </a:p>
          <a:p>
            <a:pPr marL="461578" indent="-461578">
              <a:buClr>
                <a:schemeClr val="tx1"/>
              </a:buClr>
              <a:buFontTx/>
              <a:buAutoNum type="alphaUcPeriod"/>
            </a:pPr>
            <a:r>
              <a:rPr lang="en-US" sz="2200" dirty="0">
                <a:latin typeface="Comic Sans MS"/>
              </a:rPr>
              <a:t>The sphincter is allowing regurgitation of stomach acids into the relatively unprotected esophagus.</a:t>
            </a:r>
          </a:p>
          <a:p>
            <a:pPr marL="461578" indent="-461578">
              <a:buClr>
                <a:schemeClr val="tx1"/>
              </a:buClr>
              <a:buFontTx/>
              <a:buAutoNum type="alphaUcPeriod"/>
            </a:pPr>
            <a:r>
              <a:rPr lang="en-US" sz="2200" dirty="0">
                <a:latin typeface="Comic Sans MS"/>
              </a:rPr>
              <a:t>All of the above answers apply.</a:t>
            </a:r>
          </a:p>
        </p:txBody>
      </p:sp>
      <p:sp>
        <p:nvSpPr>
          <p:cNvPr id="4" name="Slide Number Placeholder 3"/>
          <p:cNvSpPr>
            <a:spLocks noGrp="1"/>
          </p:cNvSpPr>
          <p:nvPr>
            <p:ph type="sldNum" sz="quarter" idx="12"/>
          </p:nvPr>
        </p:nvSpPr>
        <p:spPr/>
        <p:txBody>
          <a:bodyPr/>
          <a:lstStyle/>
          <a:p>
            <a:pPr>
              <a:defRPr/>
            </a:pPr>
            <a:fld id="{FF698C37-25A4-D84B-8BB9-858282E308C2}"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bwMode="auto">
          <a:xfrm>
            <a:off x="445944" y="818029"/>
            <a:ext cx="8229023" cy="1143000"/>
          </a:xfrm>
          <a:noFill/>
          <a:ln>
            <a:miter lim="800000"/>
            <a:headEnd/>
            <a:tailEnd/>
          </a:ln>
        </p:spPr>
        <p:txBody>
          <a:bodyPr wrap="square" lIns="82058" tIns="41029" rIns="82058" bIns="41029" numCol="1" anchor="t" anchorCtr="0" compatLnSpc="1">
            <a:prstTxWarp prst="textNoShape">
              <a:avLst/>
            </a:prstTxWarp>
          </a:bodyPr>
          <a:lstStyle/>
          <a:p>
            <a:r>
              <a:rPr lang="en-US" sz="2600" dirty="0">
                <a:latin typeface="Comic Sans MS"/>
              </a:rPr>
              <a:t>Why is it</a:t>
            </a:r>
            <a:r>
              <a:rPr lang="en-US" sz="2600" dirty="0" smtClean="0">
                <a:latin typeface="Comic Sans MS"/>
              </a:rPr>
              <a:t> that the small </a:t>
            </a:r>
            <a:r>
              <a:rPr lang="en-US" sz="2600" dirty="0">
                <a:latin typeface="Comic Sans MS"/>
              </a:rPr>
              <a:t>intestine</a:t>
            </a:r>
            <a:r>
              <a:rPr lang="en-US" sz="2600" dirty="0" smtClean="0">
                <a:latin typeface="Comic Sans MS"/>
              </a:rPr>
              <a:t> has </a:t>
            </a:r>
            <a:r>
              <a:rPr lang="en-US" sz="2600" dirty="0">
                <a:latin typeface="Comic Sans MS"/>
              </a:rPr>
              <a:t>so much more surface area than other major digestive organs?</a:t>
            </a:r>
          </a:p>
        </p:txBody>
      </p:sp>
      <p:sp>
        <p:nvSpPr>
          <p:cNvPr id="884739" name="Rectangle 3"/>
          <p:cNvSpPr>
            <a:spLocks noGrp="1" noChangeArrowheads="1"/>
          </p:cNvSpPr>
          <p:nvPr>
            <p:ph type="body" idx="1"/>
          </p:nvPr>
        </p:nvSpPr>
        <p:spPr bwMode="auto">
          <a:xfrm>
            <a:off x="1196398" y="2494711"/>
            <a:ext cx="6759864" cy="3632106"/>
          </a:xfrm>
          <a:noFill/>
          <a:ln>
            <a:miter lim="800000"/>
            <a:headEnd/>
            <a:tailEnd/>
          </a:ln>
        </p:spPr>
        <p:txBody>
          <a:bodyPr wrap="square" lIns="82058" tIns="41029" rIns="82058" bIns="41029" numCol="1" anchor="t" anchorCtr="0" compatLnSpc="1">
            <a:prstTxWarp prst="textNoShape">
              <a:avLst/>
            </a:prstTxWarp>
          </a:bodyPr>
          <a:lstStyle/>
          <a:p>
            <a:pPr marL="461578" indent="-461578">
              <a:buClr>
                <a:schemeClr val="tx1"/>
              </a:buClr>
              <a:buFontTx/>
              <a:buAutoNum type="alphaUcPeriod"/>
            </a:pPr>
            <a:r>
              <a:rPr lang="en-US" sz="2200" dirty="0">
                <a:latin typeface="Comic Sans MS"/>
              </a:rPr>
              <a:t>Its huge surface area allows production of sufficient hydrochloric acid for digestion.</a:t>
            </a:r>
          </a:p>
          <a:p>
            <a:pPr marL="461578" indent="-461578">
              <a:buClr>
                <a:schemeClr val="tx1"/>
              </a:buClr>
              <a:buFontTx/>
              <a:buAutoNum type="alphaUcPeriod"/>
            </a:pPr>
            <a:r>
              <a:rPr lang="en-US" sz="2200" dirty="0">
                <a:latin typeface="Comic Sans MS"/>
              </a:rPr>
              <a:t>Because the small intestine is involved in mixing and breaking up </a:t>
            </a:r>
            <a:r>
              <a:rPr lang="en-US" sz="2200" dirty="0" smtClean="0">
                <a:latin typeface="Comic Sans MS"/>
              </a:rPr>
              <a:t>food mechanically.</a:t>
            </a:r>
            <a:endParaRPr lang="en-US" sz="2200" dirty="0">
              <a:latin typeface="Comic Sans MS"/>
            </a:endParaRPr>
          </a:p>
          <a:p>
            <a:pPr marL="461578" indent="-461578">
              <a:buClr>
                <a:schemeClr val="tx1"/>
              </a:buClr>
              <a:buFontTx/>
              <a:buAutoNum type="alphaUcPeriod"/>
            </a:pPr>
            <a:r>
              <a:rPr lang="en-US" sz="2200" dirty="0">
                <a:latin typeface="Comic Sans MS"/>
              </a:rPr>
              <a:t>The extra surface area allows the small intestine to </a:t>
            </a:r>
            <a:r>
              <a:rPr lang="en-US" sz="2200" dirty="0" smtClean="0">
                <a:latin typeface="Comic Sans MS"/>
              </a:rPr>
              <a:t>secrete enough </a:t>
            </a:r>
            <a:r>
              <a:rPr lang="en-US" sz="2200" dirty="0">
                <a:latin typeface="Comic Sans MS"/>
              </a:rPr>
              <a:t>enzymes for digestion.</a:t>
            </a:r>
          </a:p>
          <a:p>
            <a:pPr marL="461578" indent="-461578">
              <a:buClr>
                <a:schemeClr val="tx1"/>
              </a:buClr>
              <a:buFontTx/>
              <a:buAutoNum type="alphaUcPeriod"/>
            </a:pPr>
            <a:r>
              <a:rPr lang="en-US" sz="2200" dirty="0">
                <a:latin typeface="Comic Sans MS"/>
              </a:rPr>
              <a:t>Its huge surface area makes highly efficient absorption of nutrients into the bloodstream possible.</a:t>
            </a:r>
          </a:p>
        </p:txBody>
      </p:sp>
      <p:sp>
        <p:nvSpPr>
          <p:cNvPr id="4" name="Slide Number Placeholder 3"/>
          <p:cNvSpPr>
            <a:spLocks noGrp="1"/>
          </p:cNvSpPr>
          <p:nvPr>
            <p:ph type="sldNum" sz="quarter" idx="12"/>
          </p:nvPr>
        </p:nvSpPr>
        <p:spPr/>
        <p:txBody>
          <a:bodyPr/>
          <a:lstStyle/>
          <a:p>
            <a:pPr>
              <a:defRPr/>
            </a:pPr>
            <a:fld id="{FF698C37-25A4-D84B-8BB9-858282E308C2}"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228600" y="228600"/>
            <a:ext cx="8763000" cy="822325"/>
          </a:xfrm>
          <a:prstGeom prst="rect">
            <a:avLst/>
          </a:prstGeom>
          <a:noFill/>
          <a:ln w="9525">
            <a:noFill/>
            <a:miter lim="800000"/>
            <a:headEnd/>
            <a:tailEnd/>
          </a:ln>
        </p:spPr>
        <p:txBody>
          <a:bodyPr>
            <a:prstTxWarp prst="textNoShape">
              <a:avLst/>
            </a:prstTxWarp>
            <a:spAutoFit/>
          </a:bodyPr>
          <a:lstStyle/>
          <a:p>
            <a:r>
              <a:rPr lang="en-US"/>
              <a:t>Most animals are heterotrophs (or chemoheterotrophs if you are either pedantic or taking BIO 2022).</a:t>
            </a:r>
          </a:p>
        </p:txBody>
      </p:sp>
      <p:sp>
        <p:nvSpPr>
          <p:cNvPr id="43013" name="Rectangle 5"/>
          <p:cNvSpPr>
            <a:spLocks noChangeArrowheads="1"/>
          </p:cNvSpPr>
          <p:nvPr/>
        </p:nvSpPr>
        <p:spPr bwMode="auto">
          <a:xfrm>
            <a:off x="381000" y="1371600"/>
            <a:ext cx="8153400" cy="1552575"/>
          </a:xfrm>
          <a:prstGeom prst="rect">
            <a:avLst/>
          </a:prstGeom>
          <a:noFill/>
          <a:ln w="9525">
            <a:noFill/>
            <a:miter lim="800000"/>
            <a:headEnd/>
            <a:tailEnd/>
          </a:ln>
        </p:spPr>
        <p:txBody>
          <a:bodyPr>
            <a:prstTxWarp prst="textNoShape">
              <a:avLst/>
            </a:prstTxWarp>
            <a:spAutoFit/>
          </a:bodyPr>
          <a:lstStyle/>
          <a:p>
            <a:r>
              <a:rPr lang="en-US"/>
              <a:t>They obtain their nutrients mostly from organic sources: from plants, from other animals, or from microbes and fungi.</a:t>
            </a:r>
          </a:p>
          <a:p>
            <a:endParaRPr lang="en-US"/>
          </a:p>
        </p:txBody>
      </p:sp>
      <p:sp>
        <p:nvSpPr>
          <p:cNvPr id="17412" name="Rectangle 9"/>
          <p:cNvSpPr>
            <a:spLocks noChangeArrowheads="1"/>
          </p:cNvSpPr>
          <p:nvPr/>
        </p:nvSpPr>
        <p:spPr bwMode="auto">
          <a:xfrm>
            <a:off x="990600" y="5943600"/>
            <a:ext cx="6419850" cy="457200"/>
          </a:xfrm>
          <a:prstGeom prst="rect">
            <a:avLst/>
          </a:prstGeom>
          <a:noFill/>
          <a:ln w="9525">
            <a:noFill/>
            <a:miter lim="800000"/>
            <a:headEnd/>
            <a:tailEnd/>
          </a:ln>
        </p:spPr>
        <p:txBody>
          <a:bodyPr wrap="none">
            <a:prstTxWarp prst="textNoShape">
              <a:avLst/>
            </a:prstTxWarp>
            <a:spAutoFit/>
          </a:bodyPr>
          <a:lstStyle/>
          <a:p>
            <a:r>
              <a:rPr lang="en-US"/>
              <a:t>What do animals get from these resources?</a:t>
            </a:r>
          </a:p>
        </p:txBody>
      </p:sp>
      <p:sp>
        <p:nvSpPr>
          <p:cNvPr id="17413" name="Rectangle 10"/>
          <p:cNvSpPr>
            <a:spLocks noChangeArrowheads="1"/>
          </p:cNvSpPr>
          <p:nvPr/>
        </p:nvSpPr>
        <p:spPr bwMode="auto">
          <a:xfrm>
            <a:off x="990600" y="3200400"/>
            <a:ext cx="7137400" cy="1187450"/>
          </a:xfrm>
          <a:prstGeom prst="rect">
            <a:avLst/>
          </a:prstGeom>
          <a:noFill/>
          <a:ln w="9525">
            <a:noFill/>
            <a:miter lim="800000"/>
            <a:headEnd/>
            <a:tailEnd/>
          </a:ln>
        </p:spPr>
        <p:txBody>
          <a:bodyPr wrap="none">
            <a:prstTxWarp prst="textNoShape">
              <a:avLst/>
            </a:prstTxWarp>
            <a:spAutoFit/>
          </a:bodyPr>
          <a:lstStyle/>
          <a:p>
            <a:pPr algn="ctr"/>
            <a:r>
              <a:rPr lang="en-US" i="1">
                <a:solidFill>
                  <a:srgbClr val="0000FF"/>
                </a:solidFill>
              </a:rPr>
              <a:t>“I am food, I am food. I am the eater of food,..” </a:t>
            </a:r>
          </a:p>
          <a:p>
            <a:pPr algn="ctr"/>
            <a:endParaRPr lang="en-US" i="1">
              <a:solidFill>
                <a:srgbClr val="0000FF"/>
              </a:solidFill>
            </a:endParaRPr>
          </a:p>
          <a:p>
            <a:pPr algn="ctr"/>
            <a:r>
              <a:rPr lang="en-US" i="1">
                <a:solidFill>
                  <a:srgbClr val="0000FF"/>
                </a:solidFill>
              </a:rPr>
              <a:t>The Upanishads (ancient Hindu text)</a:t>
            </a:r>
            <a:endParaRPr lang="en-US" i="1">
              <a:solidFill>
                <a:srgbClr val="0033CC"/>
              </a:solidFill>
              <a:latin typeface="CourierNewPS-ItalicMT" charset="0"/>
            </a:endParaRPr>
          </a:p>
        </p:txBody>
      </p:sp>
      <p:sp>
        <p:nvSpPr>
          <p:cNvPr id="6" name="Slide Number Placeholder 5"/>
          <p:cNvSpPr>
            <a:spLocks noGrp="1"/>
          </p:cNvSpPr>
          <p:nvPr>
            <p:ph type="sldNum" sz="quarter" idx="12"/>
          </p:nvPr>
        </p:nvSpPr>
        <p:spPr/>
        <p:txBody>
          <a:bodyPr/>
          <a:lstStyle/>
          <a:p>
            <a:pPr>
              <a:defRPr/>
            </a:pPr>
            <a:fld id="{1FE95F59-B3B4-E34C-A2EA-04C060386DAD}"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4800" y="304800"/>
            <a:ext cx="8001000" cy="822325"/>
          </a:xfrm>
          <a:prstGeom prst="rect">
            <a:avLst/>
          </a:prstGeom>
          <a:noFill/>
          <a:ln w="9525">
            <a:noFill/>
            <a:miter lim="800000"/>
            <a:headEnd/>
            <a:tailEnd/>
          </a:ln>
        </p:spPr>
        <p:txBody>
          <a:bodyPr>
            <a:prstTxWarp prst="textNoShape">
              <a:avLst/>
            </a:prstTxWarp>
            <a:spAutoFit/>
          </a:bodyPr>
          <a:lstStyle/>
          <a:p>
            <a:r>
              <a:rPr lang="en-US"/>
              <a:t>The process of assimilation can be divided into several steps:</a:t>
            </a:r>
          </a:p>
        </p:txBody>
      </p:sp>
      <p:pic>
        <p:nvPicPr>
          <p:cNvPr id="69635" name="Picture 3"/>
          <p:cNvPicPr>
            <a:picLocks noChangeAspect="1" noChangeArrowheads="1"/>
          </p:cNvPicPr>
          <p:nvPr/>
        </p:nvPicPr>
        <p:blipFill>
          <a:blip r:embed="rId3"/>
          <a:srcRect/>
          <a:stretch>
            <a:fillRect/>
          </a:stretch>
        </p:blipFill>
        <p:spPr bwMode="auto">
          <a:xfrm>
            <a:off x="1371600" y="1219200"/>
            <a:ext cx="6324600" cy="3051175"/>
          </a:xfrm>
          <a:prstGeom prst="rect">
            <a:avLst/>
          </a:prstGeom>
          <a:noFill/>
          <a:ln w="9525">
            <a:noFill/>
            <a:miter lim="800000"/>
            <a:headEnd/>
            <a:tailEnd/>
          </a:ln>
        </p:spPr>
      </p:pic>
      <p:sp>
        <p:nvSpPr>
          <p:cNvPr id="69636" name="Line 4"/>
          <p:cNvSpPr>
            <a:spLocks noChangeShapeType="1"/>
          </p:cNvSpPr>
          <p:nvPr/>
        </p:nvSpPr>
        <p:spPr bwMode="auto">
          <a:xfrm flipH="1">
            <a:off x="1905000" y="4419600"/>
            <a:ext cx="609600" cy="914400"/>
          </a:xfrm>
          <a:prstGeom prst="line">
            <a:avLst/>
          </a:prstGeom>
          <a:noFill/>
          <a:ln w="9525">
            <a:solidFill>
              <a:schemeClr val="tx1"/>
            </a:solidFill>
            <a:round/>
            <a:headEnd/>
            <a:tailEnd/>
          </a:ln>
        </p:spPr>
        <p:txBody>
          <a:bodyPr wrap="none" anchor="ctr">
            <a:prstTxWarp prst="textNoShape">
              <a:avLst/>
            </a:prstTxWarp>
          </a:bodyPr>
          <a:lstStyle/>
          <a:p>
            <a:endParaRPr lang="es-ES_tradnl"/>
          </a:p>
        </p:txBody>
      </p:sp>
      <p:sp>
        <p:nvSpPr>
          <p:cNvPr id="69637" name="Text Box 5"/>
          <p:cNvSpPr txBox="1">
            <a:spLocks noChangeArrowheads="1"/>
          </p:cNvSpPr>
          <p:nvPr/>
        </p:nvSpPr>
        <p:spPr bwMode="auto">
          <a:xfrm>
            <a:off x="228600" y="5486400"/>
            <a:ext cx="6246813" cy="366713"/>
          </a:xfrm>
          <a:prstGeom prst="rect">
            <a:avLst/>
          </a:prstGeom>
          <a:noFill/>
          <a:ln w="9525">
            <a:noFill/>
            <a:miter lim="800000"/>
            <a:headEnd/>
            <a:tailEnd/>
          </a:ln>
        </p:spPr>
        <p:txBody>
          <a:bodyPr wrap="none">
            <a:prstTxWarp prst="textNoShape">
              <a:avLst/>
            </a:prstTxWarp>
            <a:spAutoFit/>
          </a:bodyPr>
          <a:lstStyle/>
          <a:p>
            <a:r>
              <a:rPr lang="en-US" sz="1800"/>
              <a:t>Luminal (extracellular) digestion ---&gt; membrane digestion</a:t>
            </a:r>
            <a:endParaRPr lang="en-US"/>
          </a:p>
        </p:txBody>
      </p:sp>
      <p:sp>
        <p:nvSpPr>
          <p:cNvPr id="69638" name="Line 6"/>
          <p:cNvSpPr>
            <a:spLocks noChangeShapeType="1"/>
          </p:cNvSpPr>
          <p:nvPr/>
        </p:nvSpPr>
        <p:spPr bwMode="auto">
          <a:xfrm>
            <a:off x="3048000" y="4419600"/>
            <a:ext cx="1752600" cy="1066800"/>
          </a:xfrm>
          <a:prstGeom prst="line">
            <a:avLst/>
          </a:prstGeom>
          <a:noFill/>
          <a:ln w="9525">
            <a:solidFill>
              <a:schemeClr val="tx1"/>
            </a:solidFill>
            <a:round/>
            <a:headEnd/>
            <a:tailEnd/>
          </a:ln>
        </p:spPr>
        <p:txBody>
          <a:bodyPr wrap="none" anchor="ctr">
            <a:prstTxWarp prst="textNoShape">
              <a:avLst/>
            </a:prstTxWarp>
          </a:bodyPr>
          <a:lstStyle/>
          <a:p>
            <a:endParaRPr lang="es-ES_tradnl"/>
          </a:p>
        </p:txBody>
      </p:sp>
      <p:sp>
        <p:nvSpPr>
          <p:cNvPr id="69639" name="Rectangle 7"/>
          <p:cNvSpPr>
            <a:spLocks noChangeArrowheads="1"/>
          </p:cNvSpPr>
          <p:nvPr/>
        </p:nvSpPr>
        <p:spPr bwMode="auto">
          <a:xfrm>
            <a:off x="635000" y="6127750"/>
            <a:ext cx="6149975" cy="457200"/>
          </a:xfrm>
          <a:prstGeom prst="rect">
            <a:avLst/>
          </a:prstGeom>
          <a:noFill/>
          <a:ln w="9525">
            <a:noFill/>
            <a:miter lim="800000"/>
            <a:headEnd/>
            <a:tailEnd/>
          </a:ln>
        </p:spPr>
        <p:txBody>
          <a:bodyPr wrap="none">
            <a:prstTxWarp prst="textNoShape">
              <a:avLst/>
            </a:prstTxWarp>
            <a:spAutoFit/>
          </a:bodyPr>
          <a:lstStyle/>
          <a:p>
            <a:r>
              <a:rPr lang="en-US"/>
              <a:t>Often, enzymatic digestion has two steps.</a:t>
            </a:r>
          </a:p>
        </p:txBody>
      </p:sp>
      <p:sp>
        <p:nvSpPr>
          <p:cNvPr id="8" name="Slide Number Placeholder 7"/>
          <p:cNvSpPr>
            <a:spLocks noGrp="1"/>
          </p:cNvSpPr>
          <p:nvPr>
            <p:ph type="sldNum" sz="quarter" idx="12"/>
          </p:nvPr>
        </p:nvSpPr>
        <p:spPr/>
        <p:txBody>
          <a:bodyPr/>
          <a:lstStyle/>
          <a:p>
            <a:pPr>
              <a:defRPr/>
            </a:pPr>
            <a:fld id="{1FE95F59-B3B4-E34C-A2EA-04C060386DAD}"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332957" cy="461665"/>
          </a:xfrm>
          <a:prstGeom prst="rect">
            <a:avLst/>
          </a:prstGeom>
          <a:noFill/>
        </p:spPr>
        <p:txBody>
          <a:bodyPr wrap="none" rtlCol="0">
            <a:spAutoFit/>
          </a:bodyPr>
          <a:lstStyle/>
          <a:p>
            <a:r>
              <a:rPr lang="es-ES_tradnl" dirty="0" err="1" smtClean="0"/>
              <a:t>This</a:t>
            </a:r>
            <a:r>
              <a:rPr lang="es-ES_tradnl" dirty="0" smtClean="0"/>
              <a:t> </a:t>
            </a:r>
            <a:r>
              <a:rPr lang="es-ES_tradnl" dirty="0" err="1" smtClean="0"/>
              <a:t>aplies</a:t>
            </a:r>
            <a:r>
              <a:rPr lang="es-ES_tradnl" dirty="0" smtClean="0"/>
              <a:t> </a:t>
            </a:r>
            <a:r>
              <a:rPr lang="es-ES_tradnl" dirty="0" err="1" smtClean="0"/>
              <a:t>to</a:t>
            </a:r>
            <a:r>
              <a:rPr lang="es-ES_tradnl" dirty="0" smtClean="0"/>
              <a:t> </a:t>
            </a:r>
            <a:r>
              <a:rPr lang="es-ES_tradnl" dirty="0" err="1" smtClean="0"/>
              <a:t>all</a:t>
            </a:r>
            <a:r>
              <a:rPr lang="es-ES_tradnl" dirty="0" smtClean="0"/>
              <a:t> </a:t>
            </a:r>
            <a:r>
              <a:rPr lang="es-ES_tradnl" dirty="0" err="1" smtClean="0"/>
              <a:t>types</a:t>
            </a:r>
            <a:r>
              <a:rPr lang="es-ES_tradnl" dirty="0" smtClean="0"/>
              <a:t> </a:t>
            </a:r>
            <a:r>
              <a:rPr lang="es-ES_tradnl" dirty="0" err="1" smtClean="0"/>
              <a:t>of</a:t>
            </a:r>
            <a:r>
              <a:rPr lang="es-ES_tradnl" dirty="0" smtClean="0"/>
              <a:t> </a:t>
            </a:r>
            <a:r>
              <a:rPr lang="es-ES_tradnl" dirty="0" err="1" smtClean="0"/>
              <a:t>nutrients</a:t>
            </a:r>
            <a:r>
              <a:rPr lang="es-ES_tradnl" dirty="0" smtClean="0"/>
              <a:t> EXCEPT </a:t>
            </a:r>
            <a:r>
              <a:rPr lang="es-ES_tradnl" dirty="0" err="1" smtClean="0"/>
              <a:t>lipids</a:t>
            </a:r>
            <a:endParaRPr lang="es-ES_tradnl" dirty="0"/>
          </a:p>
        </p:txBody>
      </p:sp>
      <p:sp>
        <p:nvSpPr>
          <p:cNvPr id="3" name="TextBox 2"/>
          <p:cNvSpPr txBox="1"/>
          <p:nvPr/>
        </p:nvSpPr>
        <p:spPr>
          <a:xfrm>
            <a:off x="2362200" y="1219200"/>
            <a:ext cx="3781654" cy="461665"/>
          </a:xfrm>
          <a:prstGeom prst="rect">
            <a:avLst/>
          </a:prstGeom>
          <a:noFill/>
        </p:spPr>
        <p:txBody>
          <a:bodyPr wrap="none" rtlCol="0">
            <a:spAutoFit/>
          </a:bodyPr>
          <a:lstStyle/>
          <a:p>
            <a:r>
              <a:rPr lang="es-ES_tradnl" dirty="0" err="1" smtClean="0"/>
              <a:t>The</a:t>
            </a:r>
            <a:r>
              <a:rPr lang="es-ES_tradnl" dirty="0" smtClean="0"/>
              <a:t> </a:t>
            </a:r>
            <a:r>
              <a:rPr lang="es-ES_tradnl" dirty="0" err="1" smtClean="0"/>
              <a:t>assimilation</a:t>
            </a:r>
            <a:r>
              <a:rPr lang="es-ES_tradnl" dirty="0" smtClean="0"/>
              <a:t> </a:t>
            </a:r>
            <a:r>
              <a:rPr lang="es-ES_tradnl" dirty="0" err="1" smtClean="0"/>
              <a:t>process</a:t>
            </a:r>
            <a:endParaRPr lang="es-ES_tradnl" dirty="0"/>
          </a:p>
        </p:txBody>
      </p:sp>
      <p:sp>
        <p:nvSpPr>
          <p:cNvPr id="4" name="TextBox 3"/>
          <p:cNvSpPr txBox="1"/>
          <p:nvPr/>
        </p:nvSpPr>
        <p:spPr>
          <a:xfrm>
            <a:off x="0" y="3429000"/>
            <a:ext cx="1703411" cy="830997"/>
          </a:xfrm>
          <a:prstGeom prst="rect">
            <a:avLst/>
          </a:prstGeom>
          <a:noFill/>
        </p:spPr>
        <p:txBody>
          <a:bodyPr wrap="none" rtlCol="0">
            <a:spAutoFit/>
          </a:bodyPr>
          <a:lstStyle/>
          <a:p>
            <a:r>
              <a:rPr lang="es-ES_tradnl" dirty="0" err="1"/>
              <a:t>p</a:t>
            </a:r>
            <a:r>
              <a:rPr lang="es-ES_tradnl" dirty="0" err="1" smtClean="0"/>
              <a:t>hysical</a:t>
            </a:r>
            <a:endParaRPr lang="es-ES_tradnl" dirty="0" smtClean="0"/>
          </a:p>
          <a:p>
            <a:r>
              <a:rPr lang="es-ES_tradnl" dirty="0" err="1" smtClean="0"/>
              <a:t>processing</a:t>
            </a:r>
            <a:endParaRPr lang="es-ES_tradnl" dirty="0"/>
          </a:p>
        </p:txBody>
      </p:sp>
      <p:sp>
        <p:nvSpPr>
          <p:cNvPr id="6" name="TextBox 5"/>
          <p:cNvSpPr txBox="1"/>
          <p:nvPr/>
        </p:nvSpPr>
        <p:spPr>
          <a:xfrm>
            <a:off x="2209800" y="3200400"/>
            <a:ext cx="1626166" cy="1200328"/>
          </a:xfrm>
          <a:prstGeom prst="rect">
            <a:avLst/>
          </a:prstGeom>
          <a:noFill/>
        </p:spPr>
        <p:txBody>
          <a:bodyPr wrap="none" rtlCol="0">
            <a:spAutoFit/>
          </a:bodyPr>
          <a:lstStyle/>
          <a:p>
            <a:r>
              <a:rPr lang="es-ES_tradnl" dirty="0" err="1" smtClean="0"/>
              <a:t>luminal</a:t>
            </a:r>
            <a:r>
              <a:rPr lang="es-ES_tradnl" dirty="0" smtClean="0"/>
              <a:t> </a:t>
            </a:r>
          </a:p>
          <a:p>
            <a:r>
              <a:rPr lang="es-ES_tradnl" dirty="0" err="1" smtClean="0"/>
              <a:t>enzymatic</a:t>
            </a:r>
            <a:r>
              <a:rPr lang="es-ES_tradnl" dirty="0" smtClean="0"/>
              <a:t> </a:t>
            </a:r>
          </a:p>
          <a:p>
            <a:r>
              <a:rPr lang="es-ES_tradnl" dirty="0" err="1" smtClean="0"/>
              <a:t>digestion</a:t>
            </a:r>
            <a:endParaRPr lang="es-ES_tradnl" dirty="0"/>
          </a:p>
        </p:txBody>
      </p:sp>
      <p:sp>
        <p:nvSpPr>
          <p:cNvPr id="8" name="TextBox 7"/>
          <p:cNvSpPr txBox="1"/>
          <p:nvPr/>
        </p:nvSpPr>
        <p:spPr>
          <a:xfrm>
            <a:off x="4419600" y="3200400"/>
            <a:ext cx="1649159" cy="1200328"/>
          </a:xfrm>
          <a:prstGeom prst="rect">
            <a:avLst/>
          </a:prstGeom>
          <a:noFill/>
        </p:spPr>
        <p:txBody>
          <a:bodyPr wrap="none" rtlCol="0">
            <a:spAutoFit/>
          </a:bodyPr>
          <a:lstStyle/>
          <a:p>
            <a:r>
              <a:rPr lang="es-ES_tradnl" dirty="0" err="1" smtClean="0"/>
              <a:t>membrane</a:t>
            </a:r>
            <a:endParaRPr lang="es-ES_tradnl" dirty="0" smtClean="0"/>
          </a:p>
          <a:p>
            <a:r>
              <a:rPr lang="es-ES_tradnl" dirty="0" err="1" smtClean="0"/>
              <a:t>enzymatic</a:t>
            </a:r>
            <a:r>
              <a:rPr lang="es-ES_tradnl" dirty="0" smtClean="0"/>
              <a:t> </a:t>
            </a:r>
          </a:p>
          <a:p>
            <a:r>
              <a:rPr lang="es-ES_tradnl" dirty="0" err="1" smtClean="0"/>
              <a:t>digestion</a:t>
            </a:r>
            <a:endParaRPr lang="es-ES_tradnl" dirty="0"/>
          </a:p>
        </p:txBody>
      </p:sp>
      <p:sp>
        <p:nvSpPr>
          <p:cNvPr id="9" name="TextBox 8"/>
          <p:cNvSpPr txBox="1"/>
          <p:nvPr/>
        </p:nvSpPr>
        <p:spPr>
          <a:xfrm>
            <a:off x="6459251" y="3429000"/>
            <a:ext cx="2684749" cy="461665"/>
          </a:xfrm>
          <a:prstGeom prst="rect">
            <a:avLst/>
          </a:prstGeom>
          <a:noFill/>
        </p:spPr>
        <p:txBody>
          <a:bodyPr wrap="none" rtlCol="0">
            <a:spAutoFit/>
          </a:bodyPr>
          <a:lstStyle/>
          <a:p>
            <a:r>
              <a:rPr lang="es-ES_tradnl" dirty="0" err="1" smtClean="0"/>
              <a:t>uptake</a:t>
            </a:r>
            <a:r>
              <a:rPr lang="es-ES_tradnl" dirty="0" smtClean="0"/>
              <a:t>/</a:t>
            </a:r>
            <a:r>
              <a:rPr lang="es-ES_tradnl" dirty="0" err="1" smtClean="0"/>
              <a:t>transport</a:t>
            </a:r>
            <a:endParaRPr lang="es-ES_tradnl" dirty="0"/>
          </a:p>
        </p:txBody>
      </p:sp>
      <p:sp>
        <p:nvSpPr>
          <p:cNvPr id="10" name="Right Arrow 9"/>
          <p:cNvSpPr/>
          <p:nvPr/>
        </p:nvSpPr>
        <p:spPr bwMode="auto">
          <a:xfrm>
            <a:off x="1600200" y="3581400"/>
            <a:ext cx="551180" cy="424180"/>
          </a:xfrm>
          <a:prstGeom prst="rightArrow">
            <a:avLst/>
          </a:prstGeom>
          <a:solidFill>
            <a:schemeClr val="accent1"/>
          </a:solidFill>
          <a:ln w="9525" cap="flat" cmpd="sng" algn="ctr">
            <a:solidFill>
              <a:schemeClr val="tx1"/>
            </a:solidFill>
            <a:prstDash val="solid"/>
            <a:round/>
            <a:headEnd type="none" w="med" len="med"/>
            <a:tailEnd type="none" w="med" len="med"/>
          </a:ln>
          <a:effectLst/>
        </p:spPr>
      </p:sp>
      <p:sp>
        <p:nvSpPr>
          <p:cNvPr id="12" name="Right Arrow 11"/>
          <p:cNvSpPr/>
          <p:nvPr/>
        </p:nvSpPr>
        <p:spPr bwMode="auto">
          <a:xfrm>
            <a:off x="3810000" y="3657600"/>
            <a:ext cx="551180" cy="424180"/>
          </a:xfrm>
          <a:prstGeom prst="rightArrow">
            <a:avLst/>
          </a:prstGeom>
          <a:solidFill>
            <a:schemeClr val="accent1"/>
          </a:solidFill>
          <a:ln w="9525" cap="flat" cmpd="sng" algn="ctr">
            <a:solidFill>
              <a:schemeClr val="tx1"/>
            </a:solidFill>
            <a:prstDash val="solid"/>
            <a:round/>
            <a:headEnd type="none" w="med" len="med"/>
            <a:tailEnd type="none" w="med" len="med"/>
          </a:ln>
          <a:effectLst/>
        </p:spPr>
      </p:sp>
      <p:sp>
        <p:nvSpPr>
          <p:cNvPr id="13" name="Right Arrow 12"/>
          <p:cNvSpPr/>
          <p:nvPr/>
        </p:nvSpPr>
        <p:spPr bwMode="auto">
          <a:xfrm>
            <a:off x="5943600" y="3505200"/>
            <a:ext cx="551180" cy="424180"/>
          </a:xfrm>
          <a:prstGeom prst="rightArrow">
            <a:avLst/>
          </a:prstGeom>
          <a:solidFill>
            <a:schemeClr val="accent1"/>
          </a:solidFill>
          <a:ln w="9525" cap="flat" cmpd="sng" algn="ctr">
            <a:solidFill>
              <a:schemeClr val="tx1"/>
            </a:solidFill>
            <a:prstDash val="solid"/>
            <a:round/>
            <a:headEnd type="none" w="med" len="med"/>
            <a:tailEnd type="none" w="med" len="med"/>
          </a:ln>
          <a:effectLst/>
        </p:spPr>
      </p:sp>
      <p:sp>
        <p:nvSpPr>
          <p:cNvPr id="14" name="TextBox 1"/>
          <p:cNvSpPr txBox="1">
            <a:spLocks noChangeArrowheads="1"/>
          </p:cNvSpPr>
          <p:nvPr/>
        </p:nvSpPr>
        <p:spPr bwMode="auto">
          <a:xfrm>
            <a:off x="2590800" y="56388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15" name="Slide Number Placeholder 14"/>
          <p:cNvSpPr>
            <a:spLocks noGrp="1"/>
          </p:cNvSpPr>
          <p:nvPr>
            <p:ph type="sldNum" sz="quarter" idx="12"/>
          </p:nvPr>
        </p:nvSpPr>
        <p:spPr/>
        <p:txBody>
          <a:bodyPr/>
          <a:lstStyle/>
          <a:p>
            <a:pPr>
              <a:defRPr/>
            </a:pPr>
            <a:fld id="{1FE95F59-B3B4-E34C-A2EA-04C060386DAD}"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43_06_slide5-U"/>
          <p:cNvPicPr>
            <a:picLocks noChangeAspect="1" noChangeArrowheads="1"/>
          </p:cNvPicPr>
          <p:nvPr/>
        </p:nvPicPr>
        <p:blipFill>
          <a:blip r:embed="rId3"/>
          <a:srcRect/>
          <a:stretch>
            <a:fillRect/>
          </a:stretch>
        </p:blipFill>
        <p:spPr bwMode="auto">
          <a:xfrm>
            <a:off x="296863" y="203200"/>
            <a:ext cx="8548687" cy="6451600"/>
          </a:xfrm>
          <a:prstGeom prst="rect">
            <a:avLst/>
          </a:prstGeom>
          <a:noFill/>
        </p:spPr>
      </p:pic>
      <p:sp>
        <p:nvSpPr>
          <p:cNvPr id="181251" name="Rectangle 3"/>
          <p:cNvSpPr>
            <a:spLocks noGrp="1" noChangeArrowheads="1"/>
          </p:cNvSpPr>
          <p:nvPr>
            <p:ph type="ctrTitle"/>
          </p:nvPr>
        </p:nvSpPr>
        <p:spPr bwMode="auto">
          <a:xfrm>
            <a:off x="152400" y="0"/>
            <a:ext cx="2678113" cy="304800"/>
          </a:xfrm>
          <a:noFill/>
          <a:ln w="3175">
            <a:miter lim="800000"/>
            <a:headEnd/>
            <a:tailEnd/>
          </a:ln>
        </p:spPr>
        <p:txBody>
          <a:bodyPr wrap="none" lIns="91440" tIns="45720" rIns="91440" bIns="45720" numCol="1" anchor="t" anchorCtr="0" compatLnSpc="1">
            <a:prstTxWarp prst="textNoShape">
              <a:avLst/>
            </a:prstTxWarp>
          </a:bodyPr>
          <a:lstStyle/>
          <a:p>
            <a:pPr algn="l"/>
            <a:r>
              <a:rPr lang="en-US" sz="1200">
                <a:latin typeface="Arial" charset="0"/>
              </a:rPr>
              <a:t>Figure 43-6</a:t>
            </a:r>
          </a:p>
        </p:txBody>
      </p:sp>
      <p:sp>
        <p:nvSpPr>
          <p:cNvPr id="181252" name="Text Box 4"/>
          <p:cNvSpPr txBox="1">
            <a:spLocks noChangeArrowheads="1"/>
          </p:cNvSpPr>
          <p:nvPr/>
        </p:nvSpPr>
        <p:spPr bwMode="auto">
          <a:xfrm>
            <a:off x="2622550"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Carbohydrates</a:t>
            </a:r>
            <a:endParaRPr lang="en-US" sz="1200" b="1"/>
          </a:p>
        </p:txBody>
      </p:sp>
      <p:sp>
        <p:nvSpPr>
          <p:cNvPr id="181253" name="Rectangle 5"/>
          <p:cNvSpPr>
            <a:spLocks noChangeArrowheads="1"/>
          </p:cNvSpPr>
          <p:nvPr/>
        </p:nvSpPr>
        <p:spPr bwMode="auto">
          <a:xfrm>
            <a:off x="8208963" y="0"/>
            <a:ext cx="752475" cy="304800"/>
          </a:xfrm>
          <a:prstGeom prst="rect">
            <a:avLst/>
          </a:prstGeom>
          <a:noFill/>
          <a:ln w="3175">
            <a:noFill/>
            <a:miter lim="800000"/>
            <a:headEnd/>
            <a:tailEnd/>
          </a:ln>
        </p:spPr>
        <p:txBody>
          <a:bodyPr wrap="none">
            <a:prstTxWarp prst="textNoShape">
              <a:avLst/>
            </a:prstTxWarp>
          </a:bodyPr>
          <a:lstStyle/>
          <a:p>
            <a:pPr algn="r"/>
            <a:r>
              <a:rPr lang="en-US" sz="1200">
                <a:solidFill>
                  <a:schemeClr val="tx2"/>
                </a:solidFill>
                <a:latin typeface="Arial" charset="0"/>
                <a:ea typeface="ヒラギノ角ゴ Pro W3" charset="-128"/>
                <a:cs typeface="ヒラギノ角ゴ Pro W3" charset="-128"/>
              </a:rPr>
              <a:t>Slide 5</a:t>
            </a:r>
          </a:p>
        </p:txBody>
      </p:sp>
      <p:sp>
        <p:nvSpPr>
          <p:cNvPr id="181254" name="Text Box 6"/>
          <p:cNvSpPr txBox="1">
            <a:spLocks noChangeArrowheads="1"/>
          </p:cNvSpPr>
          <p:nvPr/>
        </p:nvSpPr>
        <p:spPr bwMode="auto">
          <a:xfrm rot="18847581">
            <a:off x="1347788" y="379412"/>
            <a:ext cx="882650" cy="56197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Location in</a:t>
            </a:r>
          </a:p>
          <a:p>
            <a:r>
              <a:rPr lang="en-US" sz="1200" b="1">
                <a:latin typeface="Arial" charset="0"/>
              </a:rPr>
              <a:t>    digestive</a:t>
            </a:r>
          </a:p>
          <a:p>
            <a:r>
              <a:rPr lang="en-US" sz="1200" b="1">
                <a:latin typeface="Arial" charset="0"/>
              </a:rPr>
              <a:t>        tract</a:t>
            </a:r>
          </a:p>
          <a:p>
            <a:endParaRPr lang="en-US" sz="1200" b="1"/>
          </a:p>
        </p:txBody>
      </p:sp>
      <p:sp>
        <p:nvSpPr>
          <p:cNvPr id="181255" name="AutoShape 7"/>
          <p:cNvSpPr>
            <a:spLocks/>
          </p:cNvSpPr>
          <p:nvPr/>
        </p:nvSpPr>
        <p:spPr bwMode="auto">
          <a:xfrm rot="-5400000">
            <a:off x="1608932" y="405606"/>
            <a:ext cx="127000" cy="1122363"/>
          </a:xfrm>
          <a:prstGeom prst="rightBrace">
            <a:avLst>
              <a:gd name="adj1" fmla="val 73646"/>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81256" name="Text Box 8"/>
          <p:cNvSpPr txBox="1">
            <a:spLocks noChangeArrowheads="1"/>
          </p:cNvSpPr>
          <p:nvPr/>
        </p:nvSpPr>
        <p:spPr bwMode="auto">
          <a:xfrm>
            <a:off x="1149350" y="1104900"/>
            <a:ext cx="1139825" cy="230188"/>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1.</a:t>
            </a:r>
            <a:r>
              <a:rPr lang="en-US" sz="1200" b="1">
                <a:latin typeface="Arial" charset="0"/>
              </a:rPr>
              <a:t> Mouth</a:t>
            </a:r>
            <a:endParaRPr lang="en-US" sz="1200" b="1"/>
          </a:p>
        </p:txBody>
      </p:sp>
      <p:sp>
        <p:nvSpPr>
          <p:cNvPr id="181257" name="Text Box 9"/>
          <p:cNvSpPr txBox="1">
            <a:spLocks noChangeArrowheads="1"/>
          </p:cNvSpPr>
          <p:nvPr/>
        </p:nvSpPr>
        <p:spPr bwMode="auto">
          <a:xfrm>
            <a:off x="1149350" y="14303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2.</a:t>
            </a:r>
            <a:r>
              <a:rPr lang="en-US" sz="1200" b="1">
                <a:latin typeface="Arial" charset="0"/>
              </a:rPr>
              <a:t> Esophagus</a:t>
            </a:r>
            <a:endParaRPr lang="en-US" sz="1200" b="1"/>
          </a:p>
        </p:txBody>
      </p:sp>
      <p:sp>
        <p:nvSpPr>
          <p:cNvPr id="181258" name="Text Box 10"/>
          <p:cNvSpPr txBox="1">
            <a:spLocks noChangeArrowheads="1"/>
          </p:cNvSpPr>
          <p:nvPr/>
        </p:nvSpPr>
        <p:spPr bwMode="auto">
          <a:xfrm>
            <a:off x="1149350" y="19510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3.</a:t>
            </a:r>
            <a:r>
              <a:rPr lang="en-US" sz="1200" b="1">
                <a:latin typeface="Arial" charset="0"/>
              </a:rPr>
              <a:t> Stomach</a:t>
            </a:r>
            <a:endParaRPr lang="en-US" sz="1200" b="1"/>
          </a:p>
        </p:txBody>
      </p:sp>
      <p:sp>
        <p:nvSpPr>
          <p:cNvPr id="181259" name="Text Box 11"/>
          <p:cNvSpPr txBox="1">
            <a:spLocks noChangeArrowheads="1"/>
          </p:cNvSpPr>
          <p:nvPr/>
        </p:nvSpPr>
        <p:spPr bwMode="auto">
          <a:xfrm>
            <a:off x="1149350" y="2470150"/>
            <a:ext cx="1308100" cy="212725"/>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4.</a:t>
            </a:r>
            <a:r>
              <a:rPr lang="en-US" sz="1200" b="1">
                <a:latin typeface="Arial" charset="0"/>
              </a:rPr>
              <a:t> Small intestine</a:t>
            </a:r>
            <a:endParaRPr lang="en-US" sz="1200" b="1"/>
          </a:p>
        </p:txBody>
      </p:sp>
      <p:sp>
        <p:nvSpPr>
          <p:cNvPr id="181260" name="Text Box 12"/>
          <p:cNvSpPr txBox="1">
            <a:spLocks noChangeArrowheads="1"/>
          </p:cNvSpPr>
          <p:nvPr/>
        </p:nvSpPr>
        <p:spPr bwMode="auto">
          <a:xfrm>
            <a:off x="3729038" y="1117600"/>
            <a:ext cx="1238250" cy="2095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Salivary amylase</a:t>
            </a:r>
            <a:endParaRPr lang="en-US" sz="1200" b="1"/>
          </a:p>
        </p:txBody>
      </p:sp>
      <p:sp>
        <p:nvSpPr>
          <p:cNvPr id="181261" name="Text Box 13"/>
          <p:cNvSpPr txBox="1">
            <a:spLocks noChangeArrowheads="1"/>
          </p:cNvSpPr>
          <p:nvPr/>
        </p:nvSpPr>
        <p:spPr bwMode="auto">
          <a:xfrm>
            <a:off x="46497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Lipids</a:t>
            </a:r>
            <a:endParaRPr lang="en-US" sz="1200" b="1"/>
          </a:p>
        </p:txBody>
      </p:sp>
      <p:sp>
        <p:nvSpPr>
          <p:cNvPr id="181263" name="Text Box 15"/>
          <p:cNvSpPr txBox="1">
            <a:spLocks noChangeArrowheads="1"/>
          </p:cNvSpPr>
          <p:nvPr/>
        </p:nvSpPr>
        <p:spPr bwMode="auto">
          <a:xfrm>
            <a:off x="5754688" y="2392363"/>
            <a:ext cx="1133475" cy="582612"/>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Bile salts</a:t>
            </a:r>
          </a:p>
          <a:p>
            <a:r>
              <a:rPr lang="en-US" sz="1200" b="1">
                <a:latin typeface="Arial" charset="0"/>
              </a:rPr>
              <a:t>and pancreatic</a:t>
            </a:r>
          </a:p>
          <a:p>
            <a:r>
              <a:rPr lang="en-US" sz="1200" b="1">
                <a:latin typeface="Arial" charset="0"/>
              </a:rPr>
              <a:t>lipase</a:t>
            </a:r>
            <a:endParaRPr lang="en-US" sz="1200" b="1"/>
          </a:p>
        </p:txBody>
      </p:sp>
      <p:sp>
        <p:nvSpPr>
          <p:cNvPr id="181264" name="Text Box 16"/>
          <p:cNvSpPr txBox="1">
            <a:spLocks noChangeArrowheads="1"/>
          </p:cNvSpPr>
          <p:nvPr/>
        </p:nvSpPr>
        <p:spPr bwMode="auto">
          <a:xfrm>
            <a:off x="5768975" y="1117600"/>
            <a:ext cx="1068388"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Lingual lipase</a:t>
            </a:r>
            <a:endParaRPr lang="en-US" sz="1200" b="1"/>
          </a:p>
        </p:txBody>
      </p:sp>
      <p:sp>
        <p:nvSpPr>
          <p:cNvPr id="181265" name="Text Box 17"/>
          <p:cNvSpPr txBox="1">
            <a:spLocks noChangeArrowheads="1"/>
          </p:cNvSpPr>
          <p:nvPr/>
        </p:nvSpPr>
        <p:spPr bwMode="auto">
          <a:xfrm>
            <a:off x="65039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Proteins</a:t>
            </a:r>
            <a:endParaRPr lang="en-US" sz="1200" b="1"/>
          </a:p>
        </p:txBody>
      </p:sp>
      <p:sp>
        <p:nvSpPr>
          <p:cNvPr id="181266" name="Text Box 18"/>
          <p:cNvSpPr txBox="1">
            <a:spLocks noChangeArrowheads="1"/>
          </p:cNvSpPr>
          <p:nvPr/>
        </p:nvSpPr>
        <p:spPr bwMode="auto">
          <a:xfrm>
            <a:off x="7629525" y="1722438"/>
            <a:ext cx="555625"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Pepsin</a:t>
            </a:r>
            <a:endParaRPr lang="en-US" sz="1200" b="1"/>
          </a:p>
        </p:txBody>
      </p:sp>
      <p:sp>
        <p:nvSpPr>
          <p:cNvPr id="181267" name="Text Box 19"/>
          <p:cNvSpPr txBox="1">
            <a:spLocks noChangeArrowheads="1"/>
          </p:cNvSpPr>
          <p:nvPr/>
        </p:nvSpPr>
        <p:spPr bwMode="auto">
          <a:xfrm>
            <a:off x="6508750" y="2038350"/>
            <a:ext cx="1139825" cy="230188"/>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Polypeptides</a:t>
            </a:r>
            <a:endParaRPr lang="en-US" sz="1000" b="1"/>
          </a:p>
        </p:txBody>
      </p:sp>
      <p:sp>
        <p:nvSpPr>
          <p:cNvPr id="181268" name="Text Box 20"/>
          <p:cNvSpPr txBox="1">
            <a:spLocks noChangeArrowheads="1"/>
          </p:cNvSpPr>
          <p:nvPr/>
        </p:nvSpPr>
        <p:spPr bwMode="auto">
          <a:xfrm>
            <a:off x="7591425" y="2438400"/>
            <a:ext cx="1258888" cy="750888"/>
          </a:xfrm>
          <a:prstGeom prst="rect">
            <a:avLst/>
          </a:prstGeom>
          <a:noFill/>
          <a:ln w="9525">
            <a:noFill/>
            <a:miter lim="800000"/>
            <a:headEnd/>
            <a:tailEnd/>
          </a:ln>
          <a:effectLst/>
        </p:spPr>
        <p:txBody>
          <a:bodyPr wrap="none" lIns="0" tIns="0" rIns="0" bIns="0">
            <a:prstTxWarp prst="textNoShape">
              <a:avLst/>
            </a:prstTxWarp>
          </a:bodyPr>
          <a:lstStyle/>
          <a:p>
            <a:r>
              <a:rPr lang="en-US" sz="1100" b="1">
                <a:latin typeface="Arial" charset="0"/>
              </a:rPr>
              <a:t>Trypsin</a:t>
            </a:r>
          </a:p>
          <a:p>
            <a:r>
              <a:rPr lang="en-US" sz="1100" b="1">
                <a:latin typeface="Arial" charset="0"/>
              </a:rPr>
              <a:t>Chymotrypsin</a:t>
            </a:r>
          </a:p>
          <a:p>
            <a:r>
              <a:rPr lang="en-US" sz="1100" b="1">
                <a:latin typeface="Arial" charset="0"/>
              </a:rPr>
              <a:t>Elastase</a:t>
            </a:r>
          </a:p>
          <a:p>
            <a:r>
              <a:rPr lang="en-US" sz="1100" b="1">
                <a:latin typeface="Arial" charset="0"/>
              </a:rPr>
              <a:t>Carboxypeptidase</a:t>
            </a:r>
            <a:endParaRPr lang="en-US" sz="1100" b="1"/>
          </a:p>
        </p:txBody>
      </p:sp>
      <p:sp>
        <p:nvSpPr>
          <p:cNvPr id="181269" name="AutoShape 21"/>
          <p:cNvSpPr>
            <a:spLocks/>
          </p:cNvSpPr>
          <p:nvPr/>
        </p:nvSpPr>
        <p:spPr bwMode="auto">
          <a:xfrm>
            <a:off x="7472363" y="2433638"/>
            <a:ext cx="101600" cy="665162"/>
          </a:xfrm>
          <a:prstGeom prst="leftBrace">
            <a:avLst>
              <a:gd name="adj1" fmla="val 54557"/>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81270" name="Text Box 22"/>
          <p:cNvSpPr txBox="1">
            <a:spLocks noChangeArrowheads="1"/>
          </p:cNvSpPr>
          <p:nvPr/>
        </p:nvSpPr>
        <p:spPr bwMode="auto">
          <a:xfrm>
            <a:off x="6513513" y="3254375"/>
            <a:ext cx="1139825" cy="33972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Short peptides</a:t>
            </a:r>
          </a:p>
          <a:p>
            <a:pPr algn="ctr"/>
            <a:r>
              <a:rPr lang="en-US" sz="1000" b="1">
                <a:latin typeface="Arial" charset="0"/>
              </a:rPr>
              <a:t>Amino acids</a:t>
            </a:r>
            <a:endParaRPr lang="en-US" sz="1000" b="1"/>
          </a:p>
        </p:txBody>
      </p:sp>
      <p:sp>
        <p:nvSpPr>
          <p:cNvPr id="181271" name="Text Box 23"/>
          <p:cNvSpPr txBox="1">
            <a:spLocks noChangeArrowheads="1"/>
          </p:cNvSpPr>
          <p:nvPr/>
        </p:nvSpPr>
        <p:spPr bwMode="auto">
          <a:xfrm>
            <a:off x="4624388" y="3119438"/>
            <a:ext cx="12033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Monoglycerides</a:t>
            </a:r>
          </a:p>
          <a:p>
            <a:pPr algn="ctr"/>
            <a:r>
              <a:rPr lang="en-US" sz="1000" b="1">
                <a:latin typeface="Arial" charset="0"/>
              </a:rPr>
              <a:t>Fatty acids</a:t>
            </a:r>
            <a:endParaRPr lang="en-US" sz="1000" b="1"/>
          </a:p>
        </p:txBody>
      </p:sp>
      <p:sp>
        <p:nvSpPr>
          <p:cNvPr id="181272" name="Text Box 24"/>
          <p:cNvSpPr txBox="1">
            <a:spLocks noChangeArrowheads="1"/>
          </p:cNvSpPr>
          <p:nvPr/>
        </p:nvSpPr>
        <p:spPr bwMode="auto">
          <a:xfrm>
            <a:off x="5292725" y="3659188"/>
            <a:ext cx="857250" cy="1968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DIFFUSION</a:t>
            </a:r>
            <a:endParaRPr lang="en-US" sz="1200" b="1"/>
          </a:p>
        </p:txBody>
      </p:sp>
      <p:sp>
        <p:nvSpPr>
          <p:cNvPr id="181273" name="Text Box 25"/>
          <p:cNvSpPr txBox="1">
            <a:spLocks noChangeArrowheads="1"/>
          </p:cNvSpPr>
          <p:nvPr/>
        </p:nvSpPr>
        <p:spPr bwMode="auto">
          <a:xfrm>
            <a:off x="2101850" y="3121025"/>
            <a:ext cx="11017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Monosaccharides</a:t>
            </a:r>
          </a:p>
          <a:p>
            <a:pPr algn="ctr"/>
            <a:r>
              <a:rPr lang="en-US" sz="1000" b="1">
                <a:latin typeface="Arial" charset="0"/>
              </a:rPr>
              <a:t>(simple sugars)</a:t>
            </a:r>
            <a:endParaRPr lang="en-US" sz="1000" b="1"/>
          </a:p>
        </p:txBody>
      </p:sp>
      <p:sp>
        <p:nvSpPr>
          <p:cNvPr id="181274" name="Text Box 26"/>
          <p:cNvSpPr txBox="1">
            <a:spLocks noChangeArrowheads="1"/>
          </p:cNvSpPr>
          <p:nvPr/>
        </p:nvSpPr>
        <p:spPr bwMode="auto">
          <a:xfrm>
            <a:off x="3294063" y="3116263"/>
            <a:ext cx="974725" cy="2825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Disaccharides</a:t>
            </a:r>
          </a:p>
          <a:p>
            <a:pPr algn="ctr"/>
            <a:r>
              <a:rPr lang="en-US" sz="1000" b="1">
                <a:latin typeface="Arial" charset="0"/>
              </a:rPr>
              <a:t>Trisaccharides</a:t>
            </a:r>
            <a:endParaRPr lang="en-US" sz="1000" b="1"/>
          </a:p>
        </p:txBody>
      </p:sp>
      <p:sp>
        <p:nvSpPr>
          <p:cNvPr id="181275" name="Text Box 27"/>
          <p:cNvSpPr txBox="1">
            <a:spLocks noChangeArrowheads="1"/>
          </p:cNvSpPr>
          <p:nvPr/>
        </p:nvSpPr>
        <p:spPr bwMode="auto">
          <a:xfrm>
            <a:off x="1277938" y="3040063"/>
            <a:ext cx="692150" cy="5524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Lumen</a:t>
            </a:r>
          </a:p>
          <a:p>
            <a:r>
              <a:rPr lang="en-US" sz="1200" b="1">
                <a:latin typeface="Arial" charset="0"/>
              </a:rPr>
              <a:t>of small</a:t>
            </a:r>
          </a:p>
          <a:p>
            <a:r>
              <a:rPr lang="en-US" sz="1200" b="1">
                <a:latin typeface="Arial" charset="0"/>
              </a:rPr>
              <a:t>intestine</a:t>
            </a:r>
            <a:endParaRPr lang="en-US" sz="1200" b="1"/>
          </a:p>
        </p:txBody>
      </p:sp>
      <p:sp>
        <p:nvSpPr>
          <p:cNvPr id="181276" name="Text Box 28"/>
          <p:cNvSpPr txBox="1">
            <a:spLocks noChangeArrowheads="1"/>
          </p:cNvSpPr>
          <p:nvPr/>
        </p:nvSpPr>
        <p:spPr bwMode="auto">
          <a:xfrm>
            <a:off x="973138" y="3971925"/>
            <a:ext cx="2135187" cy="161925"/>
          </a:xfrm>
          <a:prstGeom prst="rect">
            <a:avLst/>
          </a:prstGeom>
          <a:noFill/>
          <a:ln w="9525">
            <a:noFill/>
            <a:miter lim="800000"/>
            <a:headEnd/>
            <a:tailEnd/>
          </a:ln>
          <a:effectLst/>
        </p:spPr>
        <p:txBody>
          <a:bodyPr wrap="none" lIns="0" tIns="0" rIns="0" bIns="0">
            <a:prstTxWarp prst="textNoShape">
              <a:avLst/>
            </a:prstTxWarp>
          </a:bodyPr>
          <a:lstStyle/>
          <a:p>
            <a:r>
              <a:rPr lang="en-US" sz="1100" b="1">
                <a:latin typeface="Arial" charset="0"/>
              </a:rPr>
              <a:t>Cell membrane of epithelial cell</a:t>
            </a:r>
            <a:endParaRPr lang="en-US" sz="1100" b="1"/>
          </a:p>
        </p:txBody>
      </p:sp>
      <p:sp>
        <p:nvSpPr>
          <p:cNvPr id="181277" name="Text Box 29"/>
          <p:cNvSpPr txBox="1">
            <a:spLocks noChangeArrowheads="1"/>
          </p:cNvSpPr>
          <p:nvPr/>
        </p:nvSpPr>
        <p:spPr bwMode="auto">
          <a:xfrm>
            <a:off x="1279525" y="4697413"/>
            <a:ext cx="1141413" cy="3651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Epithelium of</a:t>
            </a:r>
          </a:p>
          <a:p>
            <a:r>
              <a:rPr lang="en-US" sz="1200" b="1">
                <a:latin typeface="Arial" charset="0"/>
              </a:rPr>
              <a:t>small intestine</a:t>
            </a:r>
            <a:endParaRPr lang="en-US" sz="1200" b="1"/>
          </a:p>
        </p:txBody>
      </p:sp>
      <p:sp>
        <p:nvSpPr>
          <p:cNvPr id="181278" name="Text Box 30"/>
          <p:cNvSpPr txBox="1">
            <a:spLocks noChangeArrowheads="1"/>
          </p:cNvSpPr>
          <p:nvPr/>
        </p:nvSpPr>
        <p:spPr bwMode="auto">
          <a:xfrm>
            <a:off x="2638425" y="5060950"/>
            <a:ext cx="1101725" cy="1555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Monosaccharides</a:t>
            </a:r>
            <a:endParaRPr lang="en-US" sz="1000" b="1"/>
          </a:p>
        </p:txBody>
      </p:sp>
      <p:sp>
        <p:nvSpPr>
          <p:cNvPr id="181279" name="Text Box 31"/>
          <p:cNvSpPr txBox="1">
            <a:spLocks noChangeArrowheads="1"/>
          </p:cNvSpPr>
          <p:nvPr/>
        </p:nvSpPr>
        <p:spPr bwMode="auto">
          <a:xfrm>
            <a:off x="3338513" y="4210050"/>
            <a:ext cx="1246187" cy="5556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 AND</a:t>
            </a:r>
          </a:p>
          <a:p>
            <a:r>
              <a:rPr lang="en-US" sz="1200" b="1">
                <a:latin typeface="Arial" charset="0"/>
              </a:rPr>
              <a:t>COTRANSPORT</a:t>
            </a:r>
            <a:endParaRPr lang="en-US" sz="1200" b="1"/>
          </a:p>
        </p:txBody>
      </p:sp>
      <p:sp>
        <p:nvSpPr>
          <p:cNvPr id="181280" name="Text Box 32"/>
          <p:cNvSpPr txBox="1">
            <a:spLocks noChangeArrowheads="1"/>
          </p:cNvSpPr>
          <p:nvPr/>
        </p:nvSpPr>
        <p:spPr bwMode="auto">
          <a:xfrm>
            <a:off x="3257550" y="5470525"/>
            <a:ext cx="1055688" cy="3746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a:t>
            </a:r>
          </a:p>
        </p:txBody>
      </p:sp>
      <p:sp>
        <p:nvSpPr>
          <p:cNvPr id="181281" name="Text Box 33"/>
          <p:cNvSpPr txBox="1">
            <a:spLocks noChangeArrowheads="1"/>
          </p:cNvSpPr>
          <p:nvPr/>
        </p:nvSpPr>
        <p:spPr bwMode="auto">
          <a:xfrm>
            <a:off x="2625725" y="6067425"/>
            <a:ext cx="1141413" cy="169863"/>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To bloodstream</a:t>
            </a:r>
            <a:endParaRPr lang="en-US" sz="1200" b="1"/>
          </a:p>
        </p:txBody>
      </p:sp>
      <p:sp>
        <p:nvSpPr>
          <p:cNvPr id="181282" name="Text Box 34"/>
          <p:cNvSpPr txBox="1">
            <a:spLocks noChangeArrowheads="1"/>
          </p:cNvSpPr>
          <p:nvPr/>
        </p:nvSpPr>
        <p:spPr bwMode="auto">
          <a:xfrm>
            <a:off x="6511925" y="6067425"/>
            <a:ext cx="1141413" cy="169863"/>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To bloodstream</a:t>
            </a:r>
            <a:endParaRPr lang="en-US" sz="1200" b="1"/>
          </a:p>
        </p:txBody>
      </p:sp>
      <p:sp>
        <p:nvSpPr>
          <p:cNvPr id="181283" name="Text Box 35"/>
          <p:cNvSpPr txBox="1">
            <a:spLocks noChangeArrowheads="1"/>
          </p:cNvSpPr>
          <p:nvPr/>
        </p:nvSpPr>
        <p:spPr bwMode="auto">
          <a:xfrm>
            <a:off x="4529138" y="6053138"/>
            <a:ext cx="1392237" cy="355600"/>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To lymph vessels,</a:t>
            </a:r>
          </a:p>
          <a:p>
            <a:pPr algn="ctr"/>
            <a:r>
              <a:rPr lang="en-US" sz="1200" b="1">
                <a:latin typeface="Arial" charset="0"/>
              </a:rPr>
              <a:t>then bloodstream</a:t>
            </a:r>
            <a:endParaRPr lang="en-US" sz="1200" b="1"/>
          </a:p>
        </p:txBody>
      </p:sp>
      <p:sp>
        <p:nvSpPr>
          <p:cNvPr id="181284" name="Text Box 36"/>
          <p:cNvSpPr txBox="1">
            <a:spLocks noChangeArrowheads="1"/>
          </p:cNvSpPr>
          <p:nvPr/>
        </p:nvSpPr>
        <p:spPr bwMode="auto">
          <a:xfrm>
            <a:off x="5287963" y="5648325"/>
            <a:ext cx="1042987" cy="188913"/>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EXOCYTOSIS</a:t>
            </a:r>
            <a:endParaRPr lang="en-US" sz="1200" b="1"/>
          </a:p>
        </p:txBody>
      </p:sp>
      <p:sp>
        <p:nvSpPr>
          <p:cNvPr id="181285" name="Text Box 37"/>
          <p:cNvSpPr txBox="1">
            <a:spLocks noChangeArrowheads="1"/>
          </p:cNvSpPr>
          <p:nvPr/>
        </p:nvSpPr>
        <p:spPr bwMode="auto">
          <a:xfrm>
            <a:off x="4624388" y="4289425"/>
            <a:ext cx="12033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Monoglycerides</a:t>
            </a:r>
          </a:p>
          <a:p>
            <a:pPr algn="ctr"/>
            <a:r>
              <a:rPr lang="en-US" sz="1000" b="1">
                <a:latin typeface="Arial" charset="0"/>
              </a:rPr>
              <a:t>Fatty acids</a:t>
            </a:r>
            <a:endParaRPr lang="en-US" sz="1000" b="1"/>
          </a:p>
        </p:txBody>
      </p:sp>
      <p:sp>
        <p:nvSpPr>
          <p:cNvPr id="181286" name="Text Box 38"/>
          <p:cNvSpPr txBox="1">
            <a:spLocks noChangeArrowheads="1"/>
          </p:cNvSpPr>
          <p:nvPr/>
        </p:nvSpPr>
        <p:spPr bwMode="auto">
          <a:xfrm>
            <a:off x="4748213" y="4799013"/>
            <a:ext cx="957262" cy="171450"/>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Triglycerides</a:t>
            </a:r>
            <a:endParaRPr lang="en-US" sz="1000" b="1"/>
          </a:p>
        </p:txBody>
      </p:sp>
      <p:sp>
        <p:nvSpPr>
          <p:cNvPr id="181287" name="Text Box 39"/>
          <p:cNvSpPr txBox="1">
            <a:spLocks noChangeArrowheads="1"/>
          </p:cNvSpPr>
          <p:nvPr/>
        </p:nvSpPr>
        <p:spPr bwMode="auto">
          <a:xfrm>
            <a:off x="4502150" y="5230813"/>
            <a:ext cx="1454150" cy="341312"/>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Chylomicrons (protein-</a:t>
            </a:r>
          </a:p>
          <a:p>
            <a:pPr algn="ctr"/>
            <a:r>
              <a:rPr lang="en-US" sz="1000" b="1">
                <a:latin typeface="Arial" charset="0"/>
              </a:rPr>
              <a:t>coated globules)</a:t>
            </a:r>
            <a:endParaRPr lang="en-US" sz="1000" b="1"/>
          </a:p>
        </p:txBody>
      </p:sp>
      <p:sp>
        <p:nvSpPr>
          <p:cNvPr id="181288" name="Text Box 40"/>
          <p:cNvSpPr txBox="1">
            <a:spLocks noChangeArrowheads="1"/>
          </p:cNvSpPr>
          <p:nvPr/>
        </p:nvSpPr>
        <p:spPr bwMode="auto">
          <a:xfrm>
            <a:off x="6513513" y="4953000"/>
            <a:ext cx="1139825" cy="16192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Amino acids</a:t>
            </a:r>
            <a:endParaRPr lang="en-US" sz="1000" b="1"/>
          </a:p>
        </p:txBody>
      </p:sp>
      <p:sp>
        <p:nvSpPr>
          <p:cNvPr id="181289" name="Text Box 41"/>
          <p:cNvSpPr txBox="1">
            <a:spLocks noChangeArrowheads="1"/>
          </p:cNvSpPr>
          <p:nvPr/>
        </p:nvSpPr>
        <p:spPr bwMode="auto">
          <a:xfrm>
            <a:off x="7143750" y="4210050"/>
            <a:ext cx="1246188" cy="5556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 AND</a:t>
            </a:r>
          </a:p>
          <a:p>
            <a:r>
              <a:rPr lang="en-US" sz="1200" b="1">
                <a:latin typeface="Arial" charset="0"/>
              </a:rPr>
              <a:t>COTRANSPORT</a:t>
            </a:r>
            <a:endParaRPr lang="en-US" sz="1200" b="1"/>
          </a:p>
        </p:txBody>
      </p:sp>
      <p:sp>
        <p:nvSpPr>
          <p:cNvPr id="181290" name="Text Box 42"/>
          <p:cNvSpPr txBox="1">
            <a:spLocks noChangeArrowheads="1"/>
          </p:cNvSpPr>
          <p:nvPr/>
        </p:nvSpPr>
        <p:spPr bwMode="auto">
          <a:xfrm>
            <a:off x="7143750" y="5291138"/>
            <a:ext cx="1246188" cy="5556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 AND</a:t>
            </a:r>
          </a:p>
          <a:p>
            <a:r>
              <a:rPr lang="en-US" sz="1200" b="1">
                <a:latin typeface="Arial" charset="0"/>
              </a:rPr>
              <a:t>COTRANSPORT</a:t>
            </a:r>
            <a:endParaRPr lang="en-US" sz="1200" b="1"/>
          </a:p>
        </p:txBody>
      </p:sp>
      <p:sp>
        <p:nvSpPr>
          <p:cNvPr id="43" name="Text Box 14"/>
          <p:cNvSpPr txBox="1">
            <a:spLocks noChangeArrowheads="1"/>
          </p:cNvSpPr>
          <p:nvPr/>
        </p:nvSpPr>
        <p:spPr bwMode="auto">
          <a:xfrm>
            <a:off x="3733800" y="2362200"/>
            <a:ext cx="844550" cy="387350"/>
          </a:xfrm>
          <a:prstGeom prst="rect">
            <a:avLst/>
          </a:prstGeom>
          <a:noFill/>
          <a:ln w="9525">
            <a:noFill/>
            <a:miter lim="800000"/>
            <a:headEnd/>
            <a:tailEnd/>
          </a:ln>
          <a:effectLst/>
        </p:spPr>
        <p:txBody>
          <a:bodyPr wrap="none" lIns="0" tIns="0" rIns="0" bIns="0">
            <a:prstTxWarp prst="textNoShape">
              <a:avLst/>
            </a:prstTxWarp>
          </a:bodyPr>
          <a:lstStyle/>
          <a:p>
            <a:r>
              <a:rPr lang="en-US" sz="1200" b="1" dirty="0" smtClean="0">
                <a:latin typeface="Arial" charset="0"/>
              </a:rPr>
              <a:t>Pancreatic</a:t>
            </a:r>
          </a:p>
          <a:p>
            <a:r>
              <a:rPr lang="en-US" sz="1200" b="1" dirty="0" err="1" smtClean="0">
                <a:latin typeface="Arial" charset="0"/>
                <a:sym typeface="Symbol" charset="2"/>
              </a:rPr>
              <a:t>α</a:t>
            </a:r>
            <a:r>
              <a:rPr lang="en-US" sz="1200" b="1" dirty="0" smtClean="0">
                <a:latin typeface="Arial" charset="0"/>
              </a:rPr>
              <a:t>-amylase</a:t>
            </a:r>
            <a:endParaRPr lang="en-US" sz="1200" b="1" dirty="0"/>
          </a:p>
        </p:txBody>
      </p:sp>
      <p:sp>
        <p:nvSpPr>
          <p:cNvPr id="44" name="Slide Number Placeholder 43"/>
          <p:cNvSpPr>
            <a:spLocks noGrp="1"/>
          </p:cNvSpPr>
          <p:nvPr>
            <p:ph type="sldNum" sz="quarter" idx="12"/>
          </p:nvPr>
        </p:nvSpPr>
        <p:spPr/>
        <p:txBody>
          <a:bodyPr/>
          <a:lstStyle/>
          <a:p>
            <a:pPr>
              <a:defRPr/>
            </a:pPr>
            <a:fld id="{9F85E41C-0983-F14C-B017-1854363BD371}"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2" name="Picture 62" descr="43_06_slide1-U"/>
          <p:cNvPicPr>
            <a:picLocks noChangeAspect="1" noChangeArrowheads="1"/>
          </p:cNvPicPr>
          <p:nvPr/>
        </p:nvPicPr>
        <p:blipFill>
          <a:blip r:embed="rId3"/>
          <a:srcRect/>
          <a:stretch>
            <a:fillRect/>
          </a:stretch>
        </p:blipFill>
        <p:spPr bwMode="auto">
          <a:xfrm>
            <a:off x="296863" y="203200"/>
            <a:ext cx="8548687" cy="6451600"/>
          </a:xfrm>
          <a:prstGeom prst="rect">
            <a:avLst/>
          </a:prstGeom>
          <a:noFill/>
        </p:spPr>
      </p:pic>
      <p:sp>
        <p:nvSpPr>
          <p:cNvPr id="143363" name="Rectangle 3"/>
          <p:cNvSpPr>
            <a:spLocks noGrp="1" noChangeArrowheads="1"/>
          </p:cNvSpPr>
          <p:nvPr>
            <p:ph type="ctrTitle"/>
          </p:nvPr>
        </p:nvSpPr>
        <p:spPr bwMode="auto">
          <a:xfrm>
            <a:off x="152400" y="0"/>
            <a:ext cx="2678113" cy="304800"/>
          </a:xfrm>
          <a:noFill/>
          <a:ln w="3175">
            <a:miter lim="800000"/>
            <a:headEnd/>
            <a:tailEnd/>
          </a:ln>
        </p:spPr>
        <p:txBody>
          <a:bodyPr wrap="none" lIns="91440" tIns="45720" rIns="91440" bIns="45720" numCol="1" anchor="t" anchorCtr="0" compatLnSpc="1">
            <a:prstTxWarp prst="textNoShape">
              <a:avLst/>
            </a:prstTxWarp>
          </a:bodyPr>
          <a:lstStyle/>
          <a:p>
            <a:pPr algn="l"/>
            <a:r>
              <a:rPr lang="en-US" sz="1200">
                <a:latin typeface="Arial" charset="0"/>
              </a:rPr>
              <a:t>Figure 43-6</a:t>
            </a:r>
          </a:p>
        </p:txBody>
      </p:sp>
      <p:sp>
        <p:nvSpPr>
          <p:cNvPr id="143364" name="Text Box 4"/>
          <p:cNvSpPr txBox="1">
            <a:spLocks noChangeArrowheads="1"/>
          </p:cNvSpPr>
          <p:nvPr/>
        </p:nvSpPr>
        <p:spPr bwMode="auto">
          <a:xfrm>
            <a:off x="2622550"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Carbohydrates</a:t>
            </a:r>
            <a:endParaRPr lang="en-US" sz="1200" b="1"/>
          </a:p>
        </p:txBody>
      </p:sp>
      <p:sp>
        <p:nvSpPr>
          <p:cNvPr id="143382" name="Rectangle 22"/>
          <p:cNvSpPr>
            <a:spLocks noChangeArrowheads="1"/>
          </p:cNvSpPr>
          <p:nvPr/>
        </p:nvSpPr>
        <p:spPr bwMode="auto">
          <a:xfrm>
            <a:off x="8208963" y="0"/>
            <a:ext cx="752475" cy="304800"/>
          </a:xfrm>
          <a:prstGeom prst="rect">
            <a:avLst/>
          </a:prstGeom>
          <a:noFill/>
          <a:ln w="3175">
            <a:noFill/>
            <a:miter lim="800000"/>
            <a:headEnd/>
            <a:tailEnd/>
          </a:ln>
        </p:spPr>
        <p:txBody>
          <a:bodyPr wrap="none">
            <a:prstTxWarp prst="textNoShape">
              <a:avLst/>
            </a:prstTxWarp>
          </a:bodyPr>
          <a:lstStyle/>
          <a:p>
            <a:pPr algn="r"/>
            <a:r>
              <a:rPr lang="en-US" sz="1200">
                <a:solidFill>
                  <a:schemeClr val="tx2"/>
                </a:solidFill>
                <a:latin typeface="Arial" charset="0"/>
                <a:ea typeface="ヒラギノ角ゴ Pro W3" charset="-128"/>
                <a:cs typeface="ヒラギノ角ゴ Pro W3" charset="-128"/>
              </a:rPr>
              <a:t>Slide 1</a:t>
            </a:r>
          </a:p>
        </p:txBody>
      </p:sp>
      <p:sp>
        <p:nvSpPr>
          <p:cNvPr id="143383" name="Text Box 23"/>
          <p:cNvSpPr txBox="1">
            <a:spLocks noChangeArrowheads="1"/>
          </p:cNvSpPr>
          <p:nvPr/>
        </p:nvSpPr>
        <p:spPr bwMode="auto">
          <a:xfrm rot="18847581">
            <a:off x="1347788" y="379412"/>
            <a:ext cx="882650" cy="56197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Location in</a:t>
            </a:r>
          </a:p>
          <a:p>
            <a:r>
              <a:rPr lang="en-US" sz="1200" b="1">
                <a:latin typeface="Arial" charset="0"/>
              </a:rPr>
              <a:t>    digestive</a:t>
            </a:r>
          </a:p>
          <a:p>
            <a:r>
              <a:rPr lang="en-US" sz="1200" b="1">
                <a:latin typeface="Arial" charset="0"/>
              </a:rPr>
              <a:t>        tract</a:t>
            </a:r>
          </a:p>
          <a:p>
            <a:endParaRPr lang="en-US" sz="1200" b="1"/>
          </a:p>
        </p:txBody>
      </p:sp>
      <p:sp>
        <p:nvSpPr>
          <p:cNvPr id="143384" name="AutoShape 24"/>
          <p:cNvSpPr>
            <a:spLocks/>
          </p:cNvSpPr>
          <p:nvPr/>
        </p:nvSpPr>
        <p:spPr bwMode="auto">
          <a:xfrm rot="-5400000">
            <a:off x="1608932" y="405606"/>
            <a:ext cx="127000" cy="1122363"/>
          </a:xfrm>
          <a:prstGeom prst="rightBrace">
            <a:avLst>
              <a:gd name="adj1" fmla="val 73646"/>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43385" name="Text Box 25"/>
          <p:cNvSpPr txBox="1">
            <a:spLocks noChangeArrowheads="1"/>
          </p:cNvSpPr>
          <p:nvPr/>
        </p:nvSpPr>
        <p:spPr bwMode="auto">
          <a:xfrm>
            <a:off x="1149350" y="1104900"/>
            <a:ext cx="1139825" cy="230188"/>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1.</a:t>
            </a:r>
            <a:r>
              <a:rPr lang="en-US" sz="1200" b="1">
                <a:latin typeface="Arial" charset="0"/>
              </a:rPr>
              <a:t> Mouth</a:t>
            </a:r>
            <a:endParaRPr lang="en-US" sz="1200" b="1"/>
          </a:p>
        </p:txBody>
      </p:sp>
      <p:sp>
        <p:nvSpPr>
          <p:cNvPr id="143389" name="Text Box 29"/>
          <p:cNvSpPr txBox="1">
            <a:spLocks noChangeArrowheads="1"/>
          </p:cNvSpPr>
          <p:nvPr/>
        </p:nvSpPr>
        <p:spPr bwMode="auto">
          <a:xfrm>
            <a:off x="3729038" y="1117600"/>
            <a:ext cx="1238250" cy="2095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Salivary amylase</a:t>
            </a:r>
            <a:endParaRPr lang="en-US" sz="1200" b="1"/>
          </a:p>
        </p:txBody>
      </p:sp>
      <p:sp>
        <p:nvSpPr>
          <p:cNvPr id="143390" name="Text Box 30"/>
          <p:cNvSpPr txBox="1">
            <a:spLocks noChangeArrowheads="1"/>
          </p:cNvSpPr>
          <p:nvPr/>
        </p:nvSpPr>
        <p:spPr bwMode="auto">
          <a:xfrm>
            <a:off x="46497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Lipids</a:t>
            </a:r>
            <a:endParaRPr lang="en-US" sz="1200" b="1"/>
          </a:p>
        </p:txBody>
      </p:sp>
      <p:sp>
        <p:nvSpPr>
          <p:cNvPr id="143393" name="Text Box 33"/>
          <p:cNvSpPr txBox="1">
            <a:spLocks noChangeArrowheads="1"/>
          </p:cNvSpPr>
          <p:nvPr/>
        </p:nvSpPr>
        <p:spPr bwMode="auto">
          <a:xfrm>
            <a:off x="5768975" y="1117600"/>
            <a:ext cx="1068388"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Lingual lipase</a:t>
            </a:r>
            <a:endParaRPr lang="en-US" sz="1200" b="1"/>
          </a:p>
        </p:txBody>
      </p:sp>
      <p:sp>
        <p:nvSpPr>
          <p:cNvPr id="143394" name="Text Box 34"/>
          <p:cNvSpPr txBox="1">
            <a:spLocks noChangeArrowheads="1"/>
          </p:cNvSpPr>
          <p:nvPr/>
        </p:nvSpPr>
        <p:spPr bwMode="auto">
          <a:xfrm>
            <a:off x="65039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Proteins</a:t>
            </a:r>
            <a:endParaRPr lang="en-US" sz="1200" b="1"/>
          </a:p>
        </p:txBody>
      </p:sp>
      <p:sp>
        <p:nvSpPr>
          <p:cNvPr id="13" name="Slide Number Placeholder 12"/>
          <p:cNvSpPr>
            <a:spLocks noGrp="1"/>
          </p:cNvSpPr>
          <p:nvPr>
            <p:ph type="sldNum" sz="quarter" idx="12"/>
          </p:nvPr>
        </p:nvSpPr>
        <p:spPr/>
        <p:txBody>
          <a:bodyPr/>
          <a:lstStyle/>
          <a:p>
            <a:pPr>
              <a:defRPr/>
            </a:pPr>
            <a:fld id="{9F85E41C-0983-F14C-B017-1854363BD371}"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47" name="Picture 43" descr="43_06_slide2-U"/>
          <p:cNvPicPr>
            <a:picLocks noChangeAspect="1" noChangeArrowheads="1"/>
          </p:cNvPicPr>
          <p:nvPr/>
        </p:nvPicPr>
        <p:blipFill>
          <a:blip r:embed="rId3"/>
          <a:srcRect/>
          <a:stretch>
            <a:fillRect/>
          </a:stretch>
        </p:blipFill>
        <p:spPr bwMode="auto">
          <a:xfrm>
            <a:off x="296863" y="203200"/>
            <a:ext cx="8548687" cy="6451600"/>
          </a:xfrm>
          <a:prstGeom prst="rect">
            <a:avLst/>
          </a:prstGeom>
          <a:noFill/>
        </p:spPr>
      </p:pic>
      <p:sp>
        <p:nvSpPr>
          <p:cNvPr id="175107" name="Rectangle 3"/>
          <p:cNvSpPr>
            <a:spLocks noGrp="1" noChangeArrowheads="1"/>
          </p:cNvSpPr>
          <p:nvPr>
            <p:ph type="ctrTitle"/>
          </p:nvPr>
        </p:nvSpPr>
        <p:spPr bwMode="auto">
          <a:xfrm>
            <a:off x="152400" y="0"/>
            <a:ext cx="2678113" cy="304800"/>
          </a:xfrm>
          <a:noFill/>
          <a:ln w="3175">
            <a:miter lim="800000"/>
            <a:headEnd/>
            <a:tailEnd/>
          </a:ln>
        </p:spPr>
        <p:txBody>
          <a:bodyPr wrap="none" lIns="91440" tIns="45720" rIns="91440" bIns="45720" numCol="1" anchor="t" anchorCtr="0" compatLnSpc="1">
            <a:prstTxWarp prst="textNoShape">
              <a:avLst/>
            </a:prstTxWarp>
          </a:bodyPr>
          <a:lstStyle/>
          <a:p>
            <a:pPr algn="l"/>
            <a:r>
              <a:rPr lang="en-US" sz="1200">
                <a:latin typeface="Arial" charset="0"/>
              </a:rPr>
              <a:t>Figure 43-6</a:t>
            </a:r>
          </a:p>
        </p:txBody>
      </p:sp>
      <p:sp>
        <p:nvSpPr>
          <p:cNvPr id="175108" name="Text Box 4"/>
          <p:cNvSpPr txBox="1">
            <a:spLocks noChangeArrowheads="1"/>
          </p:cNvSpPr>
          <p:nvPr/>
        </p:nvSpPr>
        <p:spPr bwMode="auto">
          <a:xfrm>
            <a:off x="2622550"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Carbohydrates</a:t>
            </a:r>
            <a:endParaRPr lang="en-US" sz="1200" b="1"/>
          </a:p>
        </p:txBody>
      </p:sp>
      <p:sp>
        <p:nvSpPr>
          <p:cNvPr id="175109" name="Rectangle 5"/>
          <p:cNvSpPr>
            <a:spLocks noChangeArrowheads="1"/>
          </p:cNvSpPr>
          <p:nvPr/>
        </p:nvSpPr>
        <p:spPr bwMode="auto">
          <a:xfrm>
            <a:off x="8208963" y="0"/>
            <a:ext cx="752475" cy="304800"/>
          </a:xfrm>
          <a:prstGeom prst="rect">
            <a:avLst/>
          </a:prstGeom>
          <a:noFill/>
          <a:ln w="3175">
            <a:noFill/>
            <a:miter lim="800000"/>
            <a:headEnd/>
            <a:tailEnd/>
          </a:ln>
        </p:spPr>
        <p:txBody>
          <a:bodyPr wrap="none">
            <a:prstTxWarp prst="textNoShape">
              <a:avLst/>
            </a:prstTxWarp>
          </a:bodyPr>
          <a:lstStyle/>
          <a:p>
            <a:pPr algn="r"/>
            <a:r>
              <a:rPr lang="en-US" sz="1200">
                <a:solidFill>
                  <a:schemeClr val="tx2"/>
                </a:solidFill>
                <a:latin typeface="Arial" charset="0"/>
                <a:ea typeface="ヒラギノ角ゴ Pro W3" charset="-128"/>
                <a:cs typeface="ヒラギノ角ゴ Pro W3" charset="-128"/>
              </a:rPr>
              <a:t>Slide 2</a:t>
            </a:r>
          </a:p>
        </p:txBody>
      </p:sp>
      <p:sp>
        <p:nvSpPr>
          <p:cNvPr id="175110" name="Text Box 6"/>
          <p:cNvSpPr txBox="1">
            <a:spLocks noChangeArrowheads="1"/>
          </p:cNvSpPr>
          <p:nvPr/>
        </p:nvSpPr>
        <p:spPr bwMode="auto">
          <a:xfrm rot="18847581">
            <a:off x="1347788" y="379412"/>
            <a:ext cx="882650" cy="56197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Location in</a:t>
            </a:r>
          </a:p>
          <a:p>
            <a:r>
              <a:rPr lang="en-US" sz="1200" b="1">
                <a:latin typeface="Arial" charset="0"/>
              </a:rPr>
              <a:t>    digestive</a:t>
            </a:r>
          </a:p>
          <a:p>
            <a:r>
              <a:rPr lang="en-US" sz="1200" b="1">
                <a:latin typeface="Arial" charset="0"/>
              </a:rPr>
              <a:t>        tract</a:t>
            </a:r>
          </a:p>
          <a:p>
            <a:endParaRPr lang="en-US" sz="1200" b="1"/>
          </a:p>
        </p:txBody>
      </p:sp>
      <p:sp>
        <p:nvSpPr>
          <p:cNvPr id="175111" name="AutoShape 7"/>
          <p:cNvSpPr>
            <a:spLocks/>
          </p:cNvSpPr>
          <p:nvPr/>
        </p:nvSpPr>
        <p:spPr bwMode="auto">
          <a:xfrm rot="-5400000">
            <a:off x="1608932" y="405606"/>
            <a:ext cx="127000" cy="1122363"/>
          </a:xfrm>
          <a:prstGeom prst="rightBrace">
            <a:avLst>
              <a:gd name="adj1" fmla="val 73646"/>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75112" name="Text Box 8"/>
          <p:cNvSpPr txBox="1">
            <a:spLocks noChangeArrowheads="1"/>
          </p:cNvSpPr>
          <p:nvPr/>
        </p:nvSpPr>
        <p:spPr bwMode="auto">
          <a:xfrm>
            <a:off x="1149350" y="1104900"/>
            <a:ext cx="1139825" cy="230188"/>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1.</a:t>
            </a:r>
            <a:r>
              <a:rPr lang="en-US" sz="1200" b="1">
                <a:latin typeface="Arial" charset="0"/>
              </a:rPr>
              <a:t> Mouth</a:t>
            </a:r>
            <a:endParaRPr lang="en-US" sz="1200" b="1"/>
          </a:p>
        </p:txBody>
      </p:sp>
      <p:sp>
        <p:nvSpPr>
          <p:cNvPr id="175113" name="Text Box 9"/>
          <p:cNvSpPr txBox="1">
            <a:spLocks noChangeArrowheads="1"/>
          </p:cNvSpPr>
          <p:nvPr/>
        </p:nvSpPr>
        <p:spPr bwMode="auto">
          <a:xfrm>
            <a:off x="1149350" y="14303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2.</a:t>
            </a:r>
            <a:r>
              <a:rPr lang="en-US" sz="1200" b="1">
                <a:latin typeface="Arial" charset="0"/>
              </a:rPr>
              <a:t> Esophagus</a:t>
            </a:r>
            <a:endParaRPr lang="en-US" sz="1200" b="1"/>
          </a:p>
        </p:txBody>
      </p:sp>
      <p:sp>
        <p:nvSpPr>
          <p:cNvPr id="175114" name="Text Box 10"/>
          <p:cNvSpPr txBox="1">
            <a:spLocks noChangeArrowheads="1"/>
          </p:cNvSpPr>
          <p:nvPr/>
        </p:nvSpPr>
        <p:spPr bwMode="auto">
          <a:xfrm>
            <a:off x="1149350" y="19510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3.</a:t>
            </a:r>
            <a:r>
              <a:rPr lang="en-US" sz="1200" b="1">
                <a:latin typeface="Arial" charset="0"/>
              </a:rPr>
              <a:t> Stomach</a:t>
            </a:r>
            <a:endParaRPr lang="en-US" sz="1200" b="1"/>
          </a:p>
        </p:txBody>
      </p:sp>
      <p:sp>
        <p:nvSpPr>
          <p:cNvPr id="175116" name="Text Box 12"/>
          <p:cNvSpPr txBox="1">
            <a:spLocks noChangeArrowheads="1"/>
          </p:cNvSpPr>
          <p:nvPr/>
        </p:nvSpPr>
        <p:spPr bwMode="auto">
          <a:xfrm>
            <a:off x="3729038" y="1117600"/>
            <a:ext cx="1238250" cy="2095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Salivary amylase</a:t>
            </a:r>
            <a:endParaRPr lang="en-US" sz="1200" b="1"/>
          </a:p>
        </p:txBody>
      </p:sp>
      <p:sp>
        <p:nvSpPr>
          <p:cNvPr id="175117" name="Text Box 13"/>
          <p:cNvSpPr txBox="1">
            <a:spLocks noChangeArrowheads="1"/>
          </p:cNvSpPr>
          <p:nvPr/>
        </p:nvSpPr>
        <p:spPr bwMode="auto">
          <a:xfrm>
            <a:off x="46497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Lipids</a:t>
            </a:r>
            <a:endParaRPr lang="en-US" sz="1200" b="1"/>
          </a:p>
        </p:txBody>
      </p:sp>
      <p:sp>
        <p:nvSpPr>
          <p:cNvPr id="175120" name="Text Box 16"/>
          <p:cNvSpPr txBox="1">
            <a:spLocks noChangeArrowheads="1"/>
          </p:cNvSpPr>
          <p:nvPr/>
        </p:nvSpPr>
        <p:spPr bwMode="auto">
          <a:xfrm>
            <a:off x="5768975" y="1117600"/>
            <a:ext cx="1068388"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Lingual lipase</a:t>
            </a:r>
            <a:endParaRPr lang="en-US" sz="1200" b="1"/>
          </a:p>
        </p:txBody>
      </p:sp>
      <p:sp>
        <p:nvSpPr>
          <p:cNvPr id="175121" name="Text Box 17"/>
          <p:cNvSpPr txBox="1">
            <a:spLocks noChangeArrowheads="1"/>
          </p:cNvSpPr>
          <p:nvPr/>
        </p:nvSpPr>
        <p:spPr bwMode="auto">
          <a:xfrm>
            <a:off x="65039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Proteins</a:t>
            </a:r>
            <a:endParaRPr lang="en-US" sz="1200" b="1"/>
          </a:p>
        </p:txBody>
      </p:sp>
      <p:sp>
        <p:nvSpPr>
          <p:cNvPr id="175122" name="Text Box 18"/>
          <p:cNvSpPr txBox="1">
            <a:spLocks noChangeArrowheads="1"/>
          </p:cNvSpPr>
          <p:nvPr/>
        </p:nvSpPr>
        <p:spPr bwMode="auto">
          <a:xfrm>
            <a:off x="7629525" y="1722438"/>
            <a:ext cx="555625"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Pepsin</a:t>
            </a:r>
            <a:endParaRPr lang="en-US" sz="1200" b="1"/>
          </a:p>
        </p:txBody>
      </p:sp>
      <p:sp>
        <p:nvSpPr>
          <p:cNvPr id="175123" name="Text Box 19"/>
          <p:cNvSpPr txBox="1">
            <a:spLocks noChangeArrowheads="1"/>
          </p:cNvSpPr>
          <p:nvPr/>
        </p:nvSpPr>
        <p:spPr bwMode="auto">
          <a:xfrm>
            <a:off x="6508750" y="2038350"/>
            <a:ext cx="1139825" cy="230188"/>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Polypeptides</a:t>
            </a:r>
            <a:endParaRPr lang="en-US" sz="1000" b="1"/>
          </a:p>
        </p:txBody>
      </p:sp>
      <p:sp>
        <p:nvSpPr>
          <p:cNvPr id="17" name="Slide Number Placeholder 16"/>
          <p:cNvSpPr>
            <a:spLocks noGrp="1"/>
          </p:cNvSpPr>
          <p:nvPr>
            <p:ph type="sldNum" sz="quarter" idx="12"/>
          </p:nvPr>
        </p:nvSpPr>
        <p:spPr/>
        <p:txBody>
          <a:bodyPr/>
          <a:lstStyle/>
          <a:p>
            <a:pPr>
              <a:defRPr/>
            </a:pPr>
            <a:fld id="{9F85E41C-0983-F14C-B017-1854363BD371}"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95" name="Picture 43" descr="43_06_slide3-U"/>
          <p:cNvPicPr>
            <a:picLocks noChangeAspect="1" noChangeArrowheads="1"/>
          </p:cNvPicPr>
          <p:nvPr/>
        </p:nvPicPr>
        <p:blipFill>
          <a:blip r:embed="rId3"/>
          <a:srcRect/>
          <a:stretch>
            <a:fillRect/>
          </a:stretch>
        </p:blipFill>
        <p:spPr bwMode="auto">
          <a:xfrm>
            <a:off x="296863" y="203200"/>
            <a:ext cx="8548687" cy="6451600"/>
          </a:xfrm>
          <a:prstGeom prst="rect">
            <a:avLst/>
          </a:prstGeom>
          <a:noFill/>
        </p:spPr>
      </p:pic>
      <p:sp>
        <p:nvSpPr>
          <p:cNvPr id="177155" name="Rectangle 3"/>
          <p:cNvSpPr>
            <a:spLocks noGrp="1" noChangeArrowheads="1"/>
          </p:cNvSpPr>
          <p:nvPr>
            <p:ph type="ctrTitle"/>
          </p:nvPr>
        </p:nvSpPr>
        <p:spPr bwMode="auto">
          <a:xfrm>
            <a:off x="152400" y="0"/>
            <a:ext cx="2678113" cy="304800"/>
          </a:xfrm>
          <a:noFill/>
          <a:ln w="3175">
            <a:miter lim="800000"/>
            <a:headEnd/>
            <a:tailEnd/>
          </a:ln>
        </p:spPr>
        <p:txBody>
          <a:bodyPr wrap="none" lIns="91440" tIns="45720" rIns="91440" bIns="45720" numCol="1" anchor="t" anchorCtr="0" compatLnSpc="1">
            <a:prstTxWarp prst="textNoShape">
              <a:avLst/>
            </a:prstTxWarp>
          </a:bodyPr>
          <a:lstStyle/>
          <a:p>
            <a:pPr algn="l"/>
            <a:r>
              <a:rPr lang="en-US" sz="1200">
                <a:latin typeface="Arial" charset="0"/>
              </a:rPr>
              <a:t>Figure 43-6</a:t>
            </a:r>
          </a:p>
        </p:txBody>
      </p:sp>
      <p:sp>
        <p:nvSpPr>
          <p:cNvPr id="177156" name="Text Box 4"/>
          <p:cNvSpPr txBox="1">
            <a:spLocks noChangeArrowheads="1"/>
          </p:cNvSpPr>
          <p:nvPr/>
        </p:nvSpPr>
        <p:spPr bwMode="auto">
          <a:xfrm>
            <a:off x="2622550"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Carbohydrates</a:t>
            </a:r>
            <a:endParaRPr lang="en-US" sz="1200" b="1"/>
          </a:p>
        </p:txBody>
      </p:sp>
      <p:sp>
        <p:nvSpPr>
          <p:cNvPr id="177157" name="Rectangle 5"/>
          <p:cNvSpPr>
            <a:spLocks noChangeArrowheads="1"/>
          </p:cNvSpPr>
          <p:nvPr/>
        </p:nvSpPr>
        <p:spPr bwMode="auto">
          <a:xfrm>
            <a:off x="8208963" y="0"/>
            <a:ext cx="752475" cy="304800"/>
          </a:xfrm>
          <a:prstGeom prst="rect">
            <a:avLst/>
          </a:prstGeom>
          <a:noFill/>
          <a:ln w="3175">
            <a:noFill/>
            <a:miter lim="800000"/>
            <a:headEnd/>
            <a:tailEnd/>
          </a:ln>
        </p:spPr>
        <p:txBody>
          <a:bodyPr wrap="none">
            <a:prstTxWarp prst="textNoShape">
              <a:avLst/>
            </a:prstTxWarp>
          </a:bodyPr>
          <a:lstStyle/>
          <a:p>
            <a:pPr algn="r"/>
            <a:r>
              <a:rPr lang="en-US" sz="1200">
                <a:solidFill>
                  <a:schemeClr val="tx2"/>
                </a:solidFill>
                <a:latin typeface="Arial" charset="0"/>
                <a:ea typeface="ヒラギノ角ゴ Pro W3" charset="-128"/>
                <a:cs typeface="ヒラギノ角ゴ Pro W3" charset="-128"/>
              </a:rPr>
              <a:t>Slide 3</a:t>
            </a:r>
          </a:p>
        </p:txBody>
      </p:sp>
      <p:sp>
        <p:nvSpPr>
          <p:cNvPr id="177158" name="Text Box 6"/>
          <p:cNvSpPr txBox="1">
            <a:spLocks noChangeArrowheads="1"/>
          </p:cNvSpPr>
          <p:nvPr/>
        </p:nvSpPr>
        <p:spPr bwMode="auto">
          <a:xfrm rot="18847581">
            <a:off x="1347788" y="379412"/>
            <a:ext cx="882650" cy="56197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Location in</a:t>
            </a:r>
          </a:p>
          <a:p>
            <a:r>
              <a:rPr lang="en-US" sz="1200" b="1">
                <a:latin typeface="Arial" charset="0"/>
              </a:rPr>
              <a:t>    digestive</a:t>
            </a:r>
          </a:p>
          <a:p>
            <a:r>
              <a:rPr lang="en-US" sz="1200" b="1">
                <a:latin typeface="Arial" charset="0"/>
              </a:rPr>
              <a:t>        tract</a:t>
            </a:r>
          </a:p>
          <a:p>
            <a:endParaRPr lang="en-US" sz="1200" b="1"/>
          </a:p>
        </p:txBody>
      </p:sp>
      <p:sp>
        <p:nvSpPr>
          <p:cNvPr id="177159" name="AutoShape 7"/>
          <p:cNvSpPr>
            <a:spLocks/>
          </p:cNvSpPr>
          <p:nvPr/>
        </p:nvSpPr>
        <p:spPr bwMode="auto">
          <a:xfrm rot="-5400000">
            <a:off x="1608932" y="405606"/>
            <a:ext cx="127000" cy="1122363"/>
          </a:xfrm>
          <a:prstGeom prst="rightBrace">
            <a:avLst>
              <a:gd name="adj1" fmla="val 73646"/>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77160" name="Text Box 8"/>
          <p:cNvSpPr txBox="1">
            <a:spLocks noChangeArrowheads="1"/>
          </p:cNvSpPr>
          <p:nvPr/>
        </p:nvSpPr>
        <p:spPr bwMode="auto">
          <a:xfrm>
            <a:off x="1149350" y="1104900"/>
            <a:ext cx="1139825" cy="230188"/>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1.</a:t>
            </a:r>
            <a:r>
              <a:rPr lang="en-US" sz="1200" b="1">
                <a:latin typeface="Arial" charset="0"/>
              </a:rPr>
              <a:t> Mouth</a:t>
            </a:r>
            <a:endParaRPr lang="en-US" sz="1200" b="1"/>
          </a:p>
        </p:txBody>
      </p:sp>
      <p:sp>
        <p:nvSpPr>
          <p:cNvPr id="177161" name="Text Box 9"/>
          <p:cNvSpPr txBox="1">
            <a:spLocks noChangeArrowheads="1"/>
          </p:cNvSpPr>
          <p:nvPr/>
        </p:nvSpPr>
        <p:spPr bwMode="auto">
          <a:xfrm>
            <a:off x="1149350" y="14303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2.</a:t>
            </a:r>
            <a:r>
              <a:rPr lang="en-US" sz="1200" b="1">
                <a:latin typeface="Arial" charset="0"/>
              </a:rPr>
              <a:t> Esophagus</a:t>
            </a:r>
            <a:endParaRPr lang="en-US" sz="1200" b="1"/>
          </a:p>
        </p:txBody>
      </p:sp>
      <p:sp>
        <p:nvSpPr>
          <p:cNvPr id="177162" name="Text Box 10"/>
          <p:cNvSpPr txBox="1">
            <a:spLocks noChangeArrowheads="1"/>
          </p:cNvSpPr>
          <p:nvPr/>
        </p:nvSpPr>
        <p:spPr bwMode="auto">
          <a:xfrm>
            <a:off x="1149350" y="19510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3.</a:t>
            </a:r>
            <a:r>
              <a:rPr lang="en-US" sz="1200" b="1">
                <a:latin typeface="Arial" charset="0"/>
              </a:rPr>
              <a:t> Stomach</a:t>
            </a:r>
            <a:endParaRPr lang="en-US" sz="1200" b="1"/>
          </a:p>
        </p:txBody>
      </p:sp>
      <p:sp>
        <p:nvSpPr>
          <p:cNvPr id="177163" name="Text Box 11"/>
          <p:cNvSpPr txBox="1">
            <a:spLocks noChangeArrowheads="1"/>
          </p:cNvSpPr>
          <p:nvPr/>
        </p:nvSpPr>
        <p:spPr bwMode="auto">
          <a:xfrm>
            <a:off x="1149350" y="2470150"/>
            <a:ext cx="1308100" cy="212725"/>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4.</a:t>
            </a:r>
            <a:r>
              <a:rPr lang="en-US" sz="1200" b="1">
                <a:latin typeface="Arial" charset="0"/>
              </a:rPr>
              <a:t> Small intestine</a:t>
            </a:r>
            <a:endParaRPr lang="en-US" sz="1200" b="1"/>
          </a:p>
        </p:txBody>
      </p:sp>
      <p:sp>
        <p:nvSpPr>
          <p:cNvPr id="177164" name="Text Box 12"/>
          <p:cNvSpPr txBox="1">
            <a:spLocks noChangeArrowheads="1"/>
          </p:cNvSpPr>
          <p:nvPr/>
        </p:nvSpPr>
        <p:spPr bwMode="auto">
          <a:xfrm>
            <a:off x="3729038" y="1117600"/>
            <a:ext cx="1238250" cy="2095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Salivary amylase</a:t>
            </a:r>
            <a:endParaRPr lang="en-US" sz="1200" b="1"/>
          </a:p>
        </p:txBody>
      </p:sp>
      <p:sp>
        <p:nvSpPr>
          <p:cNvPr id="177165" name="Text Box 13"/>
          <p:cNvSpPr txBox="1">
            <a:spLocks noChangeArrowheads="1"/>
          </p:cNvSpPr>
          <p:nvPr/>
        </p:nvSpPr>
        <p:spPr bwMode="auto">
          <a:xfrm>
            <a:off x="46497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Lipids</a:t>
            </a:r>
            <a:endParaRPr lang="en-US" sz="1200" b="1"/>
          </a:p>
        </p:txBody>
      </p:sp>
      <p:sp>
        <p:nvSpPr>
          <p:cNvPr id="177166" name="Text Box 14"/>
          <p:cNvSpPr txBox="1">
            <a:spLocks noChangeArrowheads="1"/>
          </p:cNvSpPr>
          <p:nvPr/>
        </p:nvSpPr>
        <p:spPr bwMode="auto">
          <a:xfrm>
            <a:off x="3729038" y="2392363"/>
            <a:ext cx="844550" cy="387350"/>
          </a:xfrm>
          <a:prstGeom prst="rect">
            <a:avLst/>
          </a:prstGeom>
          <a:noFill/>
          <a:ln w="9525">
            <a:noFill/>
            <a:miter lim="800000"/>
            <a:headEnd/>
            <a:tailEnd/>
          </a:ln>
          <a:effectLst/>
        </p:spPr>
        <p:txBody>
          <a:bodyPr wrap="none" lIns="0" tIns="0" rIns="0" bIns="0">
            <a:prstTxWarp prst="textNoShape">
              <a:avLst/>
            </a:prstTxWarp>
          </a:bodyPr>
          <a:lstStyle/>
          <a:p>
            <a:r>
              <a:rPr lang="en-US" sz="1200" b="1" dirty="0" smtClean="0">
                <a:latin typeface="Arial" charset="0"/>
              </a:rPr>
              <a:t>Pancreatic</a:t>
            </a:r>
          </a:p>
          <a:p>
            <a:r>
              <a:rPr lang="en-US" sz="1200" b="1" dirty="0" err="1" smtClean="0">
                <a:latin typeface="Arial" charset="0"/>
                <a:sym typeface="Symbol" charset="2"/>
              </a:rPr>
              <a:t>α</a:t>
            </a:r>
            <a:r>
              <a:rPr lang="en-US" sz="1200" b="1" dirty="0" smtClean="0">
                <a:latin typeface="Arial" charset="0"/>
              </a:rPr>
              <a:t>-amylase</a:t>
            </a:r>
            <a:endParaRPr lang="en-US" sz="1200" b="1" dirty="0"/>
          </a:p>
        </p:txBody>
      </p:sp>
      <p:sp>
        <p:nvSpPr>
          <p:cNvPr id="177167" name="Text Box 15"/>
          <p:cNvSpPr txBox="1">
            <a:spLocks noChangeArrowheads="1"/>
          </p:cNvSpPr>
          <p:nvPr/>
        </p:nvSpPr>
        <p:spPr bwMode="auto">
          <a:xfrm>
            <a:off x="5754688" y="2392363"/>
            <a:ext cx="1133475" cy="582612"/>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Bile salts</a:t>
            </a:r>
          </a:p>
          <a:p>
            <a:r>
              <a:rPr lang="en-US" sz="1200" b="1">
                <a:latin typeface="Arial" charset="0"/>
              </a:rPr>
              <a:t>and pancreatic</a:t>
            </a:r>
          </a:p>
          <a:p>
            <a:r>
              <a:rPr lang="en-US" sz="1200" b="1">
                <a:latin typeface="Arial" charset="0"/>
              </a:rPr>
              <a:t>lipase</a:t>
            </a:r>
            <a:endParaRPr lang="en-US" sz="1200" b="1"/>
          </a:p>
        </p:txBody>
      </p:sp>
      <p:sp>
        <p:nvSpPr>
          <p:cNvPr id="177168" name="Text Box 16"/>
          <p:cNvSpPr txBox="1">
            <a:spLocks noChangeArrowheads="1"/>
          </p:cNvSpPr>
          <p:nvPr/>
        </p:nvSpPr>
        <p:spPr bwMode="auto">
          <a:xfrm>
            <a:off x="5768975" y="1117600"/>
            <a:ext cx="1068388"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Lingual lipase</a:t>
            </a:r>
            <a:endParaRPr lang="en-US" sz="1200" b="1"/>
          </a:p>
        </p:txBody>
      </p:sp>
      <p:sp>
        <p:nvSpPr>
          <p:cNvPr id="177169" name="Text Box 17"/>
          <p:cNvSpPr txBox="1">
            <a:spLocks noChangeArrowheads="1"/>
          </p:cNvSpPr>
          <p:nvPr/>
        </p:nvSpPr>
        <p:spPr bwMode="auto">
          <a:xfrm>
            <a:off x="65039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Proteins</a:t>
            </a:r>
            <a:endParaRPr lang="en-US" sz="1200" b="1"/>
          </a:p>
        </p:txBody>
      </p:sp>
      <p:sp>
        <p:nvSpPr>
          <p:cNvPr id="177170" name="Text Box 18"/>
          <p:cNvSpPr txBox="1">
            <a:spLocks noChangeArrowheads="1"/>
          </p:cNvSpPr>
          <p:nvPr/>
        </p:nvSpPr>
        <p:spPr bwMode="auto">
          <a:xfrm>
            <a:off x="7629525" y="1722438"/>
            <a:ext cx="555625"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Pepsin</a:t>
            </a:r>
            <a:endParaRPr lang="en-US" sz="1200" b="1"/>
          </a:p>
        </p:txBody>
      </p:sp>
      <p:sp>
        <p:nvSpPr>
          <p:cNvPr id="177171" name="Text Box 19"/>
          <p:cNvSpPr txBox="1">
            <a:spLocks noChangeArrowheads="1"/>
          </p:cNvSpPr>
          <p:nvPr/>
        </p:nvSpPr>
        <p:spPr bwMode="auto">
          <a:xfrm>
            <a:off x="6508750" y="2038350"/>
            <a:ext cx="1139825" cy="230188"/>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Polypeptides</a:t>
            </a:r>
            <a:endParaRPr lang="en-US" sz="1000" b="1"/>
          </a:p>
        </p:txBody>
      </p:sp>
      <p:sp>
        <p:nvSpPr>
          <p:cNvPr id="177172" name="Text Box 20"/>
          <p:cNvSpPr txBox="1">
            <a:spLocks noChangeArrowheads="1"/>
          </p:cNvSpPr>
          <p:nvPr/>
        </p:nvSpPr>
        <p:spPr bwMode="auto">
          <a:xfrm>
            <a:off x="7591425" y="2438400"/>
            <a:ext cx="1258888" cy="750888"/>
          </a:xfrm>
          <a:prstGeom prst="rect">
            <a:avLst/>
          </a:prstGeom>
          <a:noFill/>
          <a:ln w="9525">
            <a:noFill/>
            <a:miter lim="800000"/>
            <a:headEnd/>
            <a:tailEnd/>
          </a:ln>
          <a:effectLst/>
        </p:spPr>
        <p:txBody>
          <a:bodyPr wrap="none" lIns="0" tIns="0" rIns="0" bIns="0">
            <a:prstTxWarp prst="textNoShape">
              <a:avLst/>
            </a:prstTxWarp>
          </a:bodyPr>
          <a:lstStyle/>
          <a:p>
            <a:r>
              <a:rPr lang="en-US" sz="1100" b="1">
                <a:latin typeface="Arial" charset="0"/>
              </a:rPr>
              <a:t>Trypsin</a:t>
            </a:r>
          </a:p>
          <a:p>
            <a:r>
              <a:rPr lang="en-US" sz="1100" b="1">
                <a:latin typeface="Arial" charset="0"/>
              </a:rPr>
              <a:t>Chymotrypsin</a:t>
            </a:r>
          </a:p>
          <a:p>
            <a:r>
              <a:rPr lang="en-US" sz="1100" b="1">
                <a:latin typeface="Arial" charset="0"/>
              </a:rPr>
              <a:t>Elastase</a:t>
            </a:r>
          </a:p>
          <a:p>
            <a:r>
              <a:rPr lang="en-US" sz="1100" b="1">
                <a:latin typeface="Arial" charset="0"/>
              </a:rPr>
              <a:t>Carboxypeptidase</a:t>
            </a:r>
            <a:endParaRPr lang="en-US" sz="1100" b="1"/>
          </a:p>
        </p:txBody>
      </p:sp>
      <p:sp>
        <p:nvSpPr>
          <p:cNvPr id="177173" name="AutoShape 21"/>
          <p:cNvSpPr>
            <a:spLocks/>
          </p:cNvSpPr>
          <p:nvPr/>
        </p:nvSpPr>
        <p:spPr bwMode="auto">
          <a:xfrm>
            <a:off x="7472363" y="2433638"/>
            <a:ext cx="101600" cy="665162"/>
          </a:xfrm>
          <a:prstGeom prst="leftBrace">
            <a:avLst>
              <a:gd name="adj1" fmla="val 54557"/>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77174" name="Text Box 22"/>
          <p:cNvSpPr txBox="1">
            <a:spLocks noChangeArrowheads="1"/>
          </p:cNvSpPr>
          <p:nvPr/>
        </p:nvSpPr>
        <p:spPr bwMode="auto">
          <a:xfrm>
            <a:off x="6513513" y="3254375"/>
            <a:ext cx="1139825" cy="33972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Short peptides</a:t>
            </a:r>
          </a:p>
          <a:p>
            <a:pPr algn="ctr"/>
            <a:r>
              <a:rPr lang="en-US" sz="1000" b="1">
                <a:latin typeface="Arial" charset="0"/>
              </a:rPr>
              <a:t>Amino acids</a:t>
            </a:r>
            <a:endParaRPr lang="en-US" sz="1000" b="1"/>
          </a:p>
        </p:txBody>
      </p:sp>
      <p:sp>
        <p:nvSpPr>
          <p:cNvPr id="177175" name="Text Box 23"/>
          <p:cNvSpPr txBox="1">
            <a:spLocks noChangeArrowheads="1"/>
          </p:cNvSpPr>
          <p:nvPr/>
        </p:nvSpPr>
        <p:spPr bwMode="auto">
          <a:xfrm>
            <a:off x="4624388" y="3119438"/>
            <a:ext cx="12033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Monoglycerides</a:t>
            </a:r>
          </a:p>
          <a:p>
            <a:pPr algn="ctr"/>
            <a:r>
              <a:rPr lang="en-US" sz="1000" b="1">
                <a:latin typeface="Arial" charset="0"/>
              </a:rPr>
              <a:t>Fatty acids</a:t>
            </a:r>
            <a:endParaRPr lang="en-US" sz="1000" b="1"/>
          </a:p>
        </p:txBody>
      </p:sp>
      <p:sp>
        <p:nvSpPr>
          <p:cNvPr id="177177" name="Text Box 25"/>
          <p:cNvSpPr txBox="1">
            <a:spLocks noChangeArrowheads="1"/>
          </p:cNvSpPr>
          <p:nvPr/>
        </p:nvSpPr>
        <p:spPr bwMode="auto">
          <a:xfrm>
            <a:off x="2101850" y="3121025"/>
            <a:ext cx="11017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Monosaccharides</a:t>
            </a:r>
          </a:p>
          <a:p>
            <a:pPr algn="ctr"/>
            <a:r>
              <a:rPr lang="en-US" sz="1000" b="1">
                <a:latin typeface="Arial" charset="0"/>
              </a:rPr>
              <a:t>(simple sugars)</a:t>
            </a:r>
            <a:endParaRPr lang="en-US" sz="1000" b="1"/>
          </a:p>
        </p:txBody>
      </p:sp>
      <p:sp>
        <p:nvSpPr>
          <p:cNvPr id="177178" name="Text Box 26"/>
          <p:cNvSpPr txBox="1">
            <a:spLocks noChangeArrowheads="1"/>
          </p:cNvSpPr>
          <p:nvPr/>
        </p:nvSpPr>
        <p:spPr bwMode="auto">
          <a:xfrm>
            <a:off x="3294063" y="3116263"/>
            <a:ext cx="974725" cy="2825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Disaccharides</a:t>
            </a:r>
          </a:p>
          <a:p>
            <a:pPr algn="ctr"/>
            <a:r>
              <a:rPr lang="en-US" sz="1000" b="1">
                <a:latin typeface="Arial" charset="0"/>
              </a:rPr>
              <a:t>Trisaccharides</a:t>
            </a:r>
            <a:endParaRPr lang="en-US" sz="1000" b="1"/>
          </a:p>
        </p:txBody>
      </p:sp>
      <p:sp>
        <p:nvSpPr>
          <p:cNvPr id="177179" name="Text Box 27"/>
          <p:cNvSpPr txBox="1">
            <a:spLocks noChangeArrowheads="1"/>
          </p:cNvSpPr>
          <p:nvPr/>
        </p:nvSpPr>
        <p:spPr bwMode="auto">
          <a:xfrm>
            <a:off x="1277938" y="3040063"/>
            <a:ext cx="692150" cy="5524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Lumen</a:t>
            </a:r>
          </a:p>
          <a:p>
            <a:r>
              <a:rPr lang="en-US" sz="1200" b="1">
                <a:latin typeface="Arial" charset="0"/>
              </a:rPr>
              <a:t>of small</a:t>
            </a:r>
          </a:p>
          <a:p>
            <a:r>
              <a:rPr lang="en-US" sz="1200" b="1">
                <a:latin typeface="Arial" charset="0"/>
              </a:rPr>
              <a:t>intestine</a:t>
            </a:r>
            <a:endParaRPr lang="en-US" sz="1200" b="1"/>
          </a:p>
        </p:txBody>
      </p:sp>
      <p:sp>
        <p:nvSpPr>
          <p:cNvPr id="27" name="Slide Number Placeholder 26"/>
          <p:cNvSpPr>
            <a:spLocks noGrp="1"/>
          </p:cNvSpPr>
          <p:nvPr>
            <p:ph type="sldNum" sz="quarter" idx="12"/>
          </p:nvPr>
        </p:nvSpPr>
        <p:spPr/>
        <p:txBody>
          <a:bodyPr/>
          <a:lstStyle/>
          <a:p>
            <a:pPr>
              <a:defRPr/>
            </a:pPr>
            <a:fld id="{9F85E41C-0983-F14C-B017-1854363BD371}"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43" name="Picture 43" descr="43_06_slide4-U"/>
          <p:cNvPicPr>
            <a:picLocks noChangeAspect="1" noChangeArrowheads="1"/>
          </p:cNvPicPr>
          <p:nvPr/>
        </p:nvPicPr>
        <p:blipFill>
          <a:blip r:embed="rId3"/>
          <a:srcRect/>
          <a:stretch>
            <a:fillRect/>
          </a:stretch>
        </p:blipFill>
        <p:spPr bwMode="auto">
          <a:xfrm>
            <a:off x="296863" y="203200"/>
            <a:ext cx="8548687" cy="6451600"/>
          </a:xfrm>
          <a:prstGeom prst="rect">
            <a:avLst/>
          </a:prstGeom>
          <a:noFill/>
        </p:spPr>
      </p:pic>
      <p:sp>
        <p:nvSpPr>
          <p:cNvPr id="179203" name="Rectangle 3"/>
          <p:cNvSpPr>
            <a:spLocks noGrp="1" noChangeArrowheads="1"/>
          </p:cNvSpPr>
          <p:nvPr>
            <p:ph type="ctrTitle"/>
          </p:nvPr>
        </p:nvSpPr>
        <p:spPr bwMode="auto">
          <a:xfrm>
            <a:off x="152400" y="0"/>
            <a:ext cx="2678113" cy="304800"/>
          </a:xfrm>
          <a:noFill/>
          <a:ln w="3175">
            <a:miter lim="800000"/>
            <a:headEnd/>
            <a:tailEnd/>
          </a:ln>
        </p:spPr>
        <p:txBody>
          <a:bodyPr wrap="none" lIns="91440" tIns="45720" rIns="91440" bIns="45720" numCol="1" anchor="t" anchorCtr="0" compatLnSpc="1">
            <a:prstTxWarp prst="textNoShape">
              <a:avLst/>
            </a:prstTxWarp>
          </a:bodyPr>
          <a:lstStyle/>
          <a:p>
            <a:pPr algn="l"/>
            <a:r>
              <a:rPr lang="en-US" sz="1200">
                <a:latin typeface="Arial" charset="0"/>
              </a:rPr>
              <a:t>Figure 43-6</a:t>
            </a:r>
          </a:p>
        </p:txBody>
      </p:sp>
      <p:sp>
        <p:nvSpPr>
          <p:cNvPr id="179204" name="Text Box 4"/>
          <p:cNvSpPr txBox="1">
            <a:spLocks noChangeArrowheads="1"/>
          </p:cNvSpPr>
          <p:nvPr/>
        </p:nvSpPr>
        <p:spPr bwMode="auto">
          <a:xfrm>
            <a:off x="2622550"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Carbohydrates</a:t>
            </a:r>
            <a:endParaRPr lang="en-US" sz="1200" b="1"/>
          </a:p>
        </p:txBody>
      </p:sp>
      <p:sp>
        <p:nvSpPr>
          <p:cNvPr id="179205" name="Rectangle 5"/>
          <p:cNvSpPr>
            <a:spLocks noChangeArrowheads="1"/>
          </p:cNvSpPr>
          <p:nvPr/>
        </p:nvSpPr>
        <p:spPr bwMode="auto">
          <a:xfrm>
            <a:off x="8208963" y="0"/>
            <a:ext cx="752475" cy="304800"/>
          </a:xfrm>
          <a:prstGeom prst="rect">
            <a:avLst/>
          </a:prstGeom>
          <a:noFill/>
          <a:ln w="3175">
            <a:noFill/>
            <a:miter lim="800000"/>
            <a:headEnd/>
            <a:tailEnd/>
          </a:ln>
        </p:spPr>
        <p:txBody>
          <a:bodyPr wrap="none">
            <a:prstTxWarp prst="textNoShape">
              <a:avLst/>
            </a:prstTxWarp>
          </a:bodyPr>
          <a:lstStyle/>
          <a:p>
            <a:pPr algn="r"/>
            <a:r>
              <a:rPr lang="en-US" sz="1200">
                <a:solidFill>
                  <a:schemeClr val="tx2"/>
                </a:solidFill>
                <a:latin typeface="Arial" charset="0"/>
                <a:ea typeface="ヒラギノ角ゴ Pro W3" charset="-128"/>
                <a:cs typeface="ヒラギノ角ゴ Pro W3" charset="-128"/>
              </a:rPr>
              <a:t>Slide 4</a:t>
            </a:r>
          </a:p>
        </p:txBody>
      </p:sp>
      <p:sp>
        <p:nvSpPr>
          <p:cNvPr id="179206" name="Text Box 6"/>
          <p:cNvSpPr txBox="1">
            <a:spLocks noChangeArrowheads="1"/>
          </p:cNvSpPr>
          <p:nvPr/>
        </p:nvSpPr>
        <p:spPr bwMode="auto">
          <a:xfrm rot="18847581">
            <a:off x="1347788" y="379412"/>
            <a:ext cx="882650" cy="56197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Location in</a:t>
            </a:r>
          </a:p>
          <a:p>
            <a:r>
              <a:rPr lang="en-US" sz="1200" b="1">
                <a:latin typeface="Arial" charset="0"/>
              </a:rPr>
              <a:t>    digestive</a:t>
            </a:r>
          </a:p>
          <a:p>
            <a:r>
              <a:rPr lang="en-US" sz="1200" b="1">
                <a:latin typeface="Arial" charset="0"/>
              </a:rPr>
              <a:t>        tract</a:t>
            </a:r>
          </a:p>
          <a:p>
            <a:endParaRPr lang="en-US" sz="1200" b="1"/>
          </a:p>
        </p:txBody>
      </p:sp>
      <p:sp>
        <p:nvSpPr>
          <p:cNvPr id="179207" name="AutoShape 7"/>
          <p:cNvSpPr>
            <a:spLocks/>
          </p:cNvSpPr>
          <p:nvPr/>
        </p:nvSpPr>
        <p:spPr bwMode="auto">
          <a:xfrm rot="-5400000">
            <a:off x="1608932" y="405606"/>
            <a:ext cx="127000" cy="1122363"/>
          </a:xfrm>
          <a:prstGeom prst="rightBrace">
            <a:avLst>
              <a:gd name="adj1" fmla="val 73646"/>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79208" name="Text Box 8"/>
          <p:cNvSpPr txBox="1">
            <a:spLocks noChangeArrowheads="1"/>
          </p:cNvSpPr>
          <p:nvPr/>
        </p:nvSpPr>
        <p:spPr bwMode="auto">
          <a:xfrm>
            <a:off x="1149350" y="1104900"/>
            <a:ext cx="1139825" cy="230188"/>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1.</a:t>
            </a:r>
            <a:r>
              <a:rPr lang="en-US" sz="1200" b="1">
                <a:latin typeface="Arial" charset="0"/>
              </a:rPr>
              <a:t> Mouth</a:t>
            </a:r>
            <a:endParaRPr lang="en-US" sz="1200" b="1"/>
          </a:p>
        </p:txBody>
      </p:sp>
      <p:sp>
        <p:nvSpPr>
          <p:cNvPr id="179209" name="Text Box 9"/>
          <p:cNvSpPr txBox="1">
            <a:spLocks noChangeArrowheads="1"/>
          </p:cNvSpPr>
          <p:nvPr/>
        </p:nvSpPr>
        <p:spPr bwMode="auto">
          <a:xfrm>
            <a:off x="1149350" y="14303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2.</a:t>
            </a:r>
            <a:r>
              <a:rPr lang="en-US" sz="1200" b="1">
                <a:latin typeface="Arial" charset="0"/>
              </a:rPr>
              <a:t> Esophagus</a:t>
            </a:r>
            <a:endParaRPr lang="en-US" sz="1200" b="1"/>
          </a:p>
        </p:txBody>
      </p:sp>
      <p:sp>
        <p:nvSpPr>
          <p:cNvPr id="179210" name="Text Box 10"/>
          <p:cNvSpPr txBox="1">
            <a:spLocks noChangeArrowheads="1"/>
          </p:cNvSpPr>
          <p:nvPr/>
        </p:nvSpPr>
        <p:spPr bwMode="auto">
          <a:xfrm>
            <a:off x="1149350" y="19510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3.</a:t>
            </a:r>
            <a:r>
              <a:rPr lang="en-US" sz="1200" b="1">
                <a:latin typeface="Arial" charset="0"/>
              </a:rPr>
              <a:t> Stomach</a:t>
            </a:r>
            <a:endParaRPr lang="en-US" sz="1200" b="1"/>
          </a:p>
        </p:txBody>
      </p:sp>
      <p:sp>
        <p:nvSpPr>
          <p:cNvPr id="179211" name="Text Box 11"/>
          <p:cNvSpPr txBox="1">
            <a:spLocks noChangeArrowheads="1"/>
          </p:cNvSpPr>
          <p:nvPr/>
        </p:nvSpPr>
        <p:spPr bwMode="auto">
          <a:xfrm>
            <a:off x="1149350" y="2470150"/>
            <a:ext cx="1308100" cy="212725"/>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4.</a:t>
            </a:r>
            <a:r>
              <a:rPr lang="en-US" sz="1200" b="1">
                <a:latin typeface="Arial" charset="0"/>
              </a:rPr>
              <a:t> Small intestine</a:t>
            </a:r>
            <a:endParaRPr lang="en-US" sz="1200" b="1"/>
          </a:p>
        </p:txBody>
      </p:sp>
      <p:sp>
        <p:nvSpPr>
          <p:cNvPr id="179212" name="Text Box 12"/>
          <p:cNvSpPr txBox="1">
            <a:spLocks noChangeArrowheads="1"/>
          </p:cNvSpPr>
          <p:nvPr/>
        </p:nvSpPr>
        <p:spPr bwMode="auto">
          <a:xfrm>
            <a:off x="3729038" y="1117600"/>
            <a:ext cx="1238250" cy="2095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Salivary amylase</a:t>
            </a:r>
            <a:endParaRPr lang="en-US" sz="1200" b="1"/>
          </a:p>
        </p:txBody>
      </p:sp>
      <p:sp>
        <p:nvSpPr>
          <p:cNvPr id="179213" name="Text Box 13"/>
          <p:cNvSpPr txBox="1">
            <a:spLocks noChangeArrowheads="1"/>
          </p:cNvSpPr>
          <p:nvPr/>
        </p:nvSpPr>
        <p:spPr bwMode="auto">
          <a:xfrm>
            <a:off x="46497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Lipids</a:t>
            </a:r>
            <a:endParaRPr lang="en-US" sz="1200" b="1"/>
          </a:p>
        </p:txBody>
      </p:sp>
      <p:sp>
        <p:nvSpPr>
          <p:cNvPr id="179214" name="Text Box 14"/>
          <p:cNvSpPr txBox="1">
            <a:spLocks noChangeArrowheads="1"/>
          </p:cNvSpPr>
          <p:nvPr/>
        </p:nvSpPr>
        <p:spPr bwMode="auto">
          <a:xfrm>
            <a:off x="3729038" y="2392363"/>
            <a:ext cx="844550" cy="3873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Pancreatic</a:t>
            </a:r>
          </a:p>
          <a:p>
            <a:r>
              <a:rPr lang="en-US" sz="1200" b="1">
                <a:latin typeface="Arial" charset="0"/>
                <a:sym typeface="Symbol" charset="2"/>
              </a:rPr>
              <a:t></a:t>
            </a:r>
            <a:r>
              <a:rPr lang="en-US" sz="1200" b="1">
                <a:latin typeface="Arial" charset="0"/>
              </a:rPr>
              <a:t>-amylase</a:t>
            </a:r>
            <a:endParaRPr lang="en-US" sz="1200" b="1"/>
          </a:p>
        </p:txBody>
      </p:sp>
      <p:sp>
        <p:nvSpPr>
          <p:cNvPr id="179215" name="Text Box 15"/>
          <p:cNvSpPr txBox="1">
            <a:spLocks noChangeArrowheads="1"/>
          </p:cNvSpPr>
          <p:nvPr/>
        </p:nvSpPr>
        <p:spPr bwMode="auto">
          <a:xfrm>
            <a:off x="5754688" y="2392363"/>
            <a:ext cx="1133475" cy="582612"/>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Bile salts</a:t>
            </a:r>
          </a:p>
          <a:p>
            <a:r>
              <a:rPr lang="en-US" sz="1200" b="1">
                <a:latin typeface="Arial" charset="0"/>
              </a:rPr>
              <a:t>and pancreatic</a:t>
            </a:r>
          </a:p>
          <a:p>
            <a:r>
              <a:rPr lang="en-US" sz="1200" b="1">
                <a:latin typeface="Arial" charset="0"/>
              </a:rPr>
              <a:t>lipase</a:t>
            </a:r>
            <a:endParaRPr lang="en-US" sz="1200" b="1"/>
          </a:p>
        </p:txBody>
      </p:sp>
      <p:sp>
        <p:nvSpPr>
          <p:cNvPr id="179216" name="Text Box 16"/>
          <p:cNvSpPr txBox="1">
            <a:spLocks noChangeArrowheads="1"/>
          </p:cNvSpPr>
          <p:nvPr/>
        </p:nvSpPr>
        <p:spPr bwMode="auto">
          <a:xfrm>
            <a:off x="5768975" y="1117600"/>
            <a:ext cx="1068388"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Lingual lipase</a:t>
            </a:r>
            <a:endParaRPr lang="en-US" sz="1200" b="1"/>
          </a:p>
        </p:txBody>
      </p:sp>
      <p:sp>
        <p:nvSpPr>
          <p:cNvPr id="179217" name="Text Box 17"/>
          <p:cNvSpPr txBox="1">
            <a:spLocks noChangeArrowheads="1"/>
          </p:cNvSpPr>
          <p:nvPr/>
        </p:nvSpPr>
        <p:spPr bwMode="auto">
          <a:xfrm>
            <a:off x="65039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Proteins</a:t>
            </a:r>
            <a:endParaRPr lang="en-US" sz="1200" b="1"/>
          </a:p>
        </p:txBody>
      </p:sp>
      <p:sp>
        <p:nvSpPr>
          <p:cNvPr id="179218" name="Text Box 18"/>
          <p:cNvSpPr txBox="1">
            <a:spLocks noChangeArrowheads="1"/>
          </p:cNvSpPr>
          <p:nvPr/>
        </p:nvSpPr>
        <p:spPr bwMode="auto">
          <a:xfrm>
            <a:off x="7629525" y="1722438"/>
            <a:ext cx="555625"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Pepsin</a:t>
            </a:r>
            <a:endParaRPr lang="en-US" sz="1200" b="1"/>
          </a:p>
        </p:txBody>
      </p:sp>
      <p:sp>
        <p:nvSpPr>
          <p:cNvPr id="179219" name="Text Box 19"/>
          <p:cNvSpPr txBox="1">
            <a:spLocks noChangeArrowheads="1"/>
          </p:cNvSpPr>
          <p:nvPr/>
        </p:nvSpPr>
        <p:spPr bwMode="auto">
          <a:xfrm>
            <a:off x="6508750" y="2038350"/>
            <a:ext cx="1139825" cy="230188"/>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Polypeptides</a:t>
            </a:r>
            <a:endParaRPr lang="en-US" sz="1000" b="1"/>
          </a:p>
        </p:txBody>
      </p:sp>
      <p:sp>
        <p:nvSpPr>
          <p:cNvPr id="179220" name="Text Box 20"/>
          <p:cNvSpPr txBox="1">
            <a:spLocks noChangeArrowheads="1"/>
          </p:cNvSpPr>
          <p:nvPr/>
        </p:nvSpPr>
        <p:spPr bwMode="auto">
          <a:xfrm>
            <a:off x="7591425" y="2438400"/>
            <a:ext cx="1258888" cy="750888"/>
          </a:xfrm>
          <a:prstGeom prst="rect">
            <a:avLst/>
          </a:prstGeom>
          <a:noFill/>
          <a:ln w="9525">
            <a:noFill/>
            <a:miter lim="800000"/>
            <a:headEnd/>
            <a:tailEnd/>
          </a:ln>
          <a:effectLst/>
        </p:spPr>
        <p:txBody>
          <a:bodyPr wrap="none" lIns="0" tIns="0" rIns="0" bIns="0">
            <a:prstTxWarp prst="textNoShape">
              <a:avLst/>
            </a:prstTxWarp>
          </a:bodyPr>
          <a:lstStyle/>
          <a:p>
            <a:r>
              <a:rPr lang="en-US" sz="1100" b="1">
                <a:latin typeface="Arial" charset="0"/>
              </a:rPr>
              <a:t>Trypsin</a:t>
            </a:r>
          </a:p>
          <a:p>
            <a:r>
              <a:rPr lang="en-US" sz="1100" b="1">
                <a:latin typeface="Arial" charset="0"/>
              </a:rPr>
              <a:t>Chymotrypsin</a:t>
            </a:r>
          </a:p>
          <a:p>
            <a:r>
              <a:rPr lang="en-US" sz="1100" b="1">
                <a:latin typeface="Arial" charset="0"/>
              </a:rPr>
              <a:t>Elastase</a:t>
            </a:r>
          </a:p>
          <a:p>
            <a:r>
              <a:rPr lang="en-US" sz="1100" b="1">
                <a:latin typeface="Arial" charset="0"/>
              </a:rPr>
              <a:t>Carboxypeptidase</a:t>
            </a:r>
            <a:endParaRPr lang="en-US" sz="1100" b="1"/>
          </a:p>
        </p:txBody>
      </p:sp>
      <p:sp>
        <p:nvSpPr>
          <p:cNvPr id="179221" name="AutoShape 21"/>
          <p:cNvSpPr>
            <a:spLocks/>
          </p:cNvSpPr>
          <p:nvPr/>
        </p:nvSpPr>
        <p:spPr bwMode="auto">
          <a:xfrm>
            <a:off x="7472363" y="2433638"/>
            <a:ext cx="101600" cy="665162"/>
          </a:xfrm>
          <a:prstGeom prst="leftBrace">
            <a:avLst>
              <a:gd name="adj1" fmla="val 54557"/>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79222" name="Text Box 22"/>
          <p:cNvSpPr txBox="1">
            <a:spLocks noChangeArrowheads="1"/>
          </p:cNvSpPr>
          <p:nvPr/>
        </p:nvSpPr>
        <p:spPr bwMode="auto">
          <a:xfrm>
            <a:off x="6513513" y="3254375"/>
            <a:ext cx="1139825" cy="33972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Short peptides</a:t>
            </a:r>
          </a:p>
          <a:p>
            <a:pPr algn="ctr"/>
            <a:r>
              <a:rPr lang="en-US" sz="1000" b="1">
                <a:latin typeface="Arial" charset="0"/>
              </a:rPr>
              <a:t>Amino acids</a:t>
            </a:r>
            <a:endParaRPr lang="en-US" sz="1000" b="1"/>
          </a:p>
        </p:txBody>
      </p:sp>
      <p:sp>
        <p:nvSpPr>
          <p:cNvPr id="179223" name="Text Box 23"/>
          <p:cNvSpPr txBox="1">
            <a:spLocks noChangeArrowheads="1"/>
          </p:cNvSpPr>
          <p:nvPr/>
        </p:nvSpPr>
        <p:spPr bwMode="auto">
          <a:xfrm>
            <a:off x="4624388" y="3119438"/>
            <a:ext cx="12033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Monoglycerides</a:t>
            </a:r>
          </a:p>
          <a:p>
            <a:pPr algn="ctr"/>
            <a:r>
              <a:rPr lang="en-US" sz="1000" b="1">
                <a:latin typeface="Arial" charset="0"/>
              </a:rPr>
              <a:t>Fatty acids</a:t>
            </a:r>
            <a:endParaRPr lang="en-US" sz="1000" b="1"/>
          </a:p>
        </p:txBody>
      </p:sp>
      <p:sp>
        <p:nvSpPr>
          <p:cNvPr id="179224" name="Text Box 24"/>
          <p:cNvSpPr txBox="1">
            <a:spLocks noChangeArrowheads="1"/>
          </p:cNvSpPr>
          <p:nvPr/>
        </p:nvSpPr>
        <p:spPr bwMode="auto">
          <a:xfrm>
            <a:off x="5292725" y="3659188"/>
            <a:ext cx="857250" cy="1968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DIFFUSION</a:t>
            </a:r>
            <a:endParaRPr lang="en-US" sz="1200" b="1"/>
          </a:p>
        </p:txBody>
      </p:sp>
      <p:sp>
        <p:nvSpPr>
          <p:cNvPr id="179225" name="Text Box 25"/>
          <p:cNvSpPr txBox="1">
            <a:spLocks noChangeArrowheads="1"/>
          </p:cNvSpPr>
          <p:nvPr/>
        </p:nvSpPr>
        <p:spPr bwMode="auto">
          <a:xfrm>
            <a:off x="2101850" y="3121025"/>
            <a:ext cx="11017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Monosaccharides</a:t>
            </a:r>
          </a:p>
          <a:p>
            <a:pPr algn="ctr"/>
            <a:r>
              <a:rPr lang="en-US" sz="1000" b="1">
                <a:latin typeface="Arial" charset="0"/>
              </a:rPr>
              <a:t>(simple sugars)</a:t>
            </a:r>
            <a:endParaRPr lang="en-US" sz="1000" b="1"/>
          </a:p>
        </p:txBody>
      </p:sp>
      <p:sp>
        <p:nvSpPr>
          <p:cNvPr id="179226" name="Text Box 26"/>
          <p:cNvSpPr txBox="1">
            <a:spLocks noChangeArrowheads="1"/>
          </p:cNvSpPr>
          <p:nvPr/>
        </p:nvSpPr>
        <p:spPr bwMode="auto">
          <a:xfrm>
            <a:off x="3294063" y="3116263"/>
            <a:ext cx="974725" cy="2825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Disaccharides</a:t>
            </a:r>
          </a:p>
          <a:p>
            <a:pPr algn="ctr"/>
            <a:r>
              <a:rPr lang="en-US" sz="1000" b="1">
                <a:latin typeface="Arial" charset="0"/>
              </a:rPr>
              <a:t>Trisaccharides</a:t>
            </a:r>
            <a:endParaRPr lang="en-US" sz="1000" b="1"/>
          </a:p>
        </p:txBody>
      </p:sp>
      <p:sp>
        <p:nvSpPr>
          <p:cNvPr id="179227" name="Text Box 27"/>
          <p:cNvSpPr txBox="1">
            <a:spLocks noChangeArrowheads="1"/>
          </p:cNvSpPr>
          <p:nvPr/>
        </p:nvSpPr>
        <p:spPr bwMode="auto">
          <a:xfrm>
            <a:off x="1277938" y="3040063"/>
            <a:ext cx="692150" cy="5524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Lumen</a:t>
            </a:r>
          </a:p>
          <a:p>
            <a:r>
              <a:rPr lang="en-US" sz="1200" b="1">
                <a:latin typeface="Arial" charset="0"/>
              </a:rPr>
              <a:t>of small</a:t>
            </a:r>
          </a:p>
          <a:p>
            <a:r>
              <a:rPr lang="en-US" sz="1200" b="1">
                <a:latin typeface="Arial" charset="0"/>
              </a:rPr>
              <a:t>intestine</a:t>
            </a:r>
            <a:endParaRPr lang="en-US" sz="1200" b="1"/>
          </a:p>
        </p:txBody>
      </p:sp>
      <p:sp>
        <p:nvSpPr>
          <p:cNvPr id="179228" name="Text Box 28"/>
          <p:cNvSpPr txBox="1">
            <a:spLocks noChangeArrowheads="1"/>
          </p:cNvSpPr>
          <p:nvPr/>
        </p:nvSpPr>
        <p:spPr bwMode="auto">
          <a:xfrm>
            <a:off x="973138" y="3971925"/>
            <a:ext cx="2135187" cy="161925"/>
          </a:xfrm>
          <a:prstGeom prst="rect">
            <a:avLst/>
          </a:prstGeom>
          <a:noFill/>
          <a:ln w="9525">
            <a:noFill/>
            <a:miter lim="800000"/>
            <a:headEnd/>
            <a:tailEnd/>
          </a:ln>
          <a:effectLst/>
        </p:spPr>
        <p:txBody>
          <a:bodyPr wrap="none" lIns="0" tIns="0" rIns="0" bIns="0">
            <a:prstTxWarp prst="textNoShape">
              <a:avLst/>
            </a:prstTxWarp>
          </a:bodyPr>
          <a:lstStyle/>
          <a:p>
            <a:r>
              <a:rPr lang="en-US" sz="1100" b="1">
                <a:latin typeface="Arial" charset="0"/>
              </a:rPr>
              <a:t>Cell membrane of epithelial cell</a:t>
            </a:r>
            <a:endParaRPr lang="en-US" sz="1100" b="1"/>
          </a:p>
        </p:txBody>
      </p:sp>
      <p:sp>
        <p:nvSpPr>
          <p:cNvPr id="179229" name="Text Box 29"/>
          <p:cNvSpPr txBox="1">
            <a:spLocks noChangeArrowheads="1"/>
          </p:cNvSpPr>
          <p:nvPr/>
        </p:nvSpPr>
        <p:spPr bwMode="auto">
          <a:xfrm>
            <a:off x="1279525" y="4697413"/>
            <a:ext cx="1141413" cy="3651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Epithelium of</a:t>
            </a:r>
          </a:p>
          <a:p>
            <a:r>
              <a:rPr lang="en-US" sz="1200" b="1">
                <a:latin typeface="Arial" charset="0"/>
              </a:rPr>
              <a:t>small intestine</a:t>
            </a:r>
            <a:endParaRPr lang="en-US" sz="1200" b="1"/>
          </a:p>
        </p:txBody>
      </p:sp>
      <p:sp>
        <p:nvSpPr>
          <p:cNvPr id="179230" name="Text Box 30"/>
          <p:cNvSpPr txBox="1">
            <a:spLocks noChangeArrowheads="1"/>
          </p:cNvSpPr>
          <p:nvPr/>
        </p:nvSpPr>
        <p:spPr bwMode="auto">
          <a:xfrm>
            <a:off x="2638425" y="5060950"/>
            <a:ext cx="1101725" cy="1555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Monosaccharides</a:t>
            </a:r>
            <a:endParaRPr lang="en-US" sz="1000" b="1"/>
          </a:p>
        </p:txBody>
      </p:sp>
      <p:sp>
        <p:nvSpPr>
          <p:cNvPr id="179231" name="Text Box 31"/>
          <p:cNvSpPr txBox="1">
            <a:spLocks noChangeArrowheads="1"/>
          </p:cNvSpPr>
          <p:nvPr/>
        </p:nvSpPr>
        <p:spPr bwMode="auto">
          <a:xfrm>
            <a:off x="3338513" y="4210050"/>
            <a:ext cx="1246187" cy="5556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 AND</a:t>
            </a:r>
          </a:p>
          <a:p>
            <a:r>
              <a:rPr lang="en-US" sz="1200" b="1">
                <a:latin typeface="Arial" charset="0"/>
              </a:rPr>
              <a:t>COTRANSPORT</a:t>
            </a:r>
            <a:endParaRPr lang="en-US" sz="1200" b="1"/>
          </a:p>
        </p:txBody>
      </p:sp>
      <p:sp>
        <p:nvSpPr>
          <p:cNvPr id="179237" name="Text Box 37"/>
          <p:cNvSpPr txBox="1">
            <a:spLocks noChangeArrowheads="1"/>
          </p:cNvSpPr>
          <p:nvPr/>
        </p:nvSpPr>
        <p:spPr bwMode="auto">
          <a:xfrm>
            <a:off x="4624388" y="4289425"/>
            <a:ext cx="12033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Monoglycerides</a:t>
            </a:r>
          </a:p>
          <a:p>
            <a:pPr algn="ctr"/>
            <a:r>
              <a:rPr lang="en-US" sz="1000" b="1">
                <a:latin typeface="Arial" charset="0"/>
              </a:rPr>
              <a:t>Fatty acids</a:t>
            </a:r>
            <a:endParaRPr lang="en-US" sz="1000" b="1"/>
          </a:p>
        </p:txBody>
      </p:sp>
      <p:sp>
        <p:nvSpPr>
          <p:cNvPr id="179238" name="Text Box 38"/>
          <p:cNvSpPr txBox="1">
            <a:spLocks noChangeArrowheads="1"/>
          </p:cNvSpPr>
          <p:nvPr/>
        </p:nvSpPr>
        <p:spPr bwMode="auto">
          <a:xfrm>
            <a:off x="4748213" y="4799013"/>
            <a:ext cx="957262" cy="171450"/>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Triglycerides</a:t>
            </a:r>
            <a:endParaRPr lang="en-US" sz="1000" b="1"/>
          </a:p>
        </p:txBody>
      </p:sp>
      <p:sp>
        <p:nvSpPr>
          <p:cNvPr id="179239" name="Text Box 39"/>
          <p:cNvSpPr txBox="1">
            <a:spLocks noChangeArrowheads="1"/>
          </p:cNvSpPr>
          <p:nvPr/>
        </p:nvSpPr>
        <p:spPr bwMode="auto">
          <a:xfrm>
            <a:off x="4502150" y="5230813"/>
            <a:ext cx="1454150" cy="341312"/>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Chylomicrons (protein-</a:t>
            </a:r>
          </a:p>
          <a:p>
            <a:pPr algn="ctr"/>
            <a:r>
              <a:rPr lang="en-US" sz="1000" b="1">
                <a:latin typeface="Arial" charset="0"/>
              </a:rPr>
              <a:t>coated globules)</a:t>
            </a:r>
            <a:endParaRPr lang="en-US" sz="1000" b="1"/>
          </a:p>
        </p:txBody>
      </p:sp>
      <p:sp>
        <p:nvSpPr>
          <p:cNvPr id="179240" name="Text Box 40"/>
          <p:cNvSpPr txBox="1">
            <a:spLocks noChangeArrowheads="1"/>
          </p:cNvSpPr>
          <p:nvPr/>
        </p:nvSpPr>
        <p:spPr bwMode="auto">
          <a:xfrm>
            <a:off x="6513513" y="4953000"/>
            <a:ext cx="1139825" cy="16192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Amino acids</a:t>
            </a:r>
            <a:endParaRPr lang="en-US" sz="1000" b="1"/>
          </a:p>
        </p:txBody>
      </p:sp>
      <p:sp>
        <p:nvSpPr>
          <p:cNvPr id="179241" name="Text Box 41"/>
          <p:cNvSpPr txBox="1">
            <a:spLocks noChangeArrowheads="1"/>
          </p:cNvSpPr>
          <p:nvPr/>
        </p:nvSpPr>
        <p:spPr bwMode="auto">
          <a:xfrm>
            <a:off x="7143750" y="4210050"/>
            <a:ext cx="1246188" cy="5556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 AND</a:t>
            </a:r>
          </a:p>
          <a:p>
            <a:r>
              <a:rPr lang="en-US" sz="1200" b="1">
                <a:latin typeface="Arial" charset="0"/>
              </a:rPr>
              <a:t>COTRANSPORT</a:t>
            </a:r>
            <a:endParaRPr lang="en-US" sz="1200" b="1"/>
          </a:p>
        </p:txBody>
      </p:sp>
      <p:sp>
        <p:nvSpPr>
          <p:cNvPr id="37" name="Slide Number Placeholder 36"/>
          <p:cNvSpPr>
            <a:spLocks noGrp="1"/>
          </p:cNvSpPr>
          <p:nvPr>
            <p:ph type="sldNum" sz="quarter" idx="12"/>
          </p:nvPr>
        </p:nvSpPr>
        <p:spPr/>
        <p:txBody>
          <a:bodyPr/>
          <a:lstStyle/>
          <a:p>
            <a:pPr>
              <a:defRPr/>
            </a:pPr>
            <a:fld id="{9F85E41C-0983-F14C-B017-1854363BD371}"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43_06_slide5-U"/>
          <p:cNvPicPr>
            <a:picLocks noChangeAspect="1" noChangeArrowheads="1"/>
          </p:cNvPicPr>
          <p:nvPr/>
        </p:nvPicPr>
        <p:blipFill>
          <a:blip r:embed="rId3"/>
          <a:srcRect/>
          <a:stretch>
            <a:fillRect/>
          </a:stretch>
        </p:blipFill>
        <p:spPr bwMode="auto">
          <a:xfrm>
            <a:off x="296863" y="203200"/>
            <a:ext cx="8548687" cy="6451600"/>
          </a:xfrm>
          <a:prstGeom prst="rect">
            <a:avLst/>
          </a:prstGeom>
          <a:noFill/>
        </p:spPr>
      </p:pic>
      <p:sp>
        <p:nvSpPr>
          <p:cNvPr id="181251" name="Rectangle 3"/>
          <p:cNvSpPr>
            <a:spLocks noGrp="1" noChangeArrowheads="1"/>
          </p:cNvSpPr>
          <p:nvPr>
            <p:ph type="ctrTitle"/>
          </p:nvPr>
        </p:nvSpPr>
        <p:spPr bwMode="auto">
          <a:xfrm>
            <a:off x="152400" y="0"/>
            <a:ext cx="2678113" cy="304800"/>
          </a:xfrm>
          <a:noFill/>
          <a:ln w="3175">
            <a:miter lim="800000"/>
            <a:headEnd/>
            <a:tailEnd/>
          </a:ln>
        </p:spPr>
        <p:txBody>
          <a:bodyPr wrap="none" lIns="91440" tIns="45720" rIns="91440" bIns="45720" numCol="1" anchor="t" anchorCtr="0" compatLnSpc="1">
            <a:prstTxWarp prst="textNoShape">
              <a:avLst/>
            </a:prstTxWarp>
          </a:bodyPr>
          <a:lstStyle/>
          <a:p>
            <a:pPr algn="l"/>
            <a:r>
              <a:rPr lang="en-US" sz="1200">
                <a:latin typeface="Arial" charset="0"/>
              </a:rPr>
              <a:t>Figure 43-6</a:t>
            </a:r>
          </a:p>
        </p:txBody>
      </p:sp>
      <p:sp>
        <p:nvSpPr>
          <p:cNvPr id="181252" name="Text Box 4"/>
          <p:cNvSpPr txBox="1">
            <a:spLocks noChangeArrowheads="1"/>
          </p:cNvSpPr>
          <p:nvPr/>
        </p:nvSpPr>
        <p:spPr bwMode="auto">
          <a:xfrm>
            <a:off x="2622550"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Carbohydrates</a:t>
            </a:r>
            <a:endParaRPr lang="en-US" sz="1200" b="1"/>
          </a:p>
        </p:txBody>
      </p:sp>
      <p:sp>
        <p:nvSpPr>
          <p:cNvPr id="181253" name="Rectangle 5"/>
          <p:cNvSpPr>
            <a:spLocks noChangeArrowheads="1"/>
          </p:cNvSpPr>
          <p:nvPr/>
        </p:nvSpPr>
        <p:spPr bwMode="auto">
          <a:xfrm>
            <a:off x="8208963" y="0"/>
            <a:ext cx="752475" cy="304800"/>
          </a:xfrm>
          <a:prstGeom prst="rect">
            <a:avLst/>
          </a:prstGeom>
          <a:noFill/>
          <a:ln w="3175">
            <a:noFill/>
            <a:miter lim="800000"/>
            <a:headEnd/>
            <a:tailEnd/>
          </a:ln>
        </p:spPr>
        <p:txBody>
          <a:bodyPr wrap="none">
            <a:prstTxWarp prst="textNoShape">
              <a:avLst/>
            </a:prstTxWarp>
          </a:bodyPr>
          <a:lstStyle/>
          <a:p>
            <a:pPr algn="r"/>
            <a:r>
              <a:rPr lang="en-US" sz="1200">
                <a:solidFill>
                  <a:schemeClr val="tx2"/>
                </a:solidFill>
                <a:latin typeface="Arial" charset="0"/>
                <a:ea typeface="ヒラギノ角ゴ Pro W3" charset="-128"/>
                <a:cs typeface="ヒラギノ角ゴ Pro W3" charset="-128"/>
              </a:rPr>
              <a:t>Slide 5</a:t>
            </a:r>
          </a:p>
        </p:txBody>
      </p:sp>
      <p:sp>
        <p:nvSpPr>
          <p:cNvPr id="181254" name="Text Box 6"/>
          <p:cNvSpPr txBox="1">
            <a:spLocks noChangeArrowheads="1"/>
          </p:cNvSpPr>
          <p:nvPr/>
        </p:nvSpPr>
        <p:spPr bwMode="auto">
          <a:xfrm rot="18847581">
            <a:off x="1347788" y="379412"/>
            <a:ext cx="882650" cy="56197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Location in</a:t>
            </a:r>
          </a:p>
          <a:p>
            <a:r>
              <a:rPr lang="en-US" sz="1200" b="1">
                <a:latin typeface="Arial" charset="0"/>
              </a:rPr>
              <a:t>    digestive</a:t>
            </a:r>
          </a:p>
          <a:p>
            <a:r>
              <a:rPr lang="en-US" sz="1200" b="1">
                <a:latin typeface="Arial" charset="0"/>
              </a:rPr>
              <a:t>        tract</a:t>
            </a:r>
          </a:p>
          <a:p>
            <a:endParaRPr lang="en-US" sz="1200" b="1"/>
          </a:p>
        </p:txBody>
      </p:sp>
      <p:sp>
        <p:nvSpPr>
          <p:cNvPr id="181255" name="AutoShape 7"/>
          <p:cNvSpPr>
            <a:spLocks/>
          </p:cNvSpPr>
          <p:nvPr/>
        </p:nvSpPr>
        <p:spPr bwMode="auto">
          <a:xfrm rot="-5400000">
            <a:off x="1608932" y="405606"/>
            <a:ext cx="127000" cy="1122363"/>
          </a:xfrm>
          <a:prstGeom prst="rightBrace">
            <a:avLst>
              <a:gd name="adj1" fmla="val 73646"/>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81256" name="Text Box 8"/>
          <p:cNvSpPr txBox="1">
            <a:spLocks noChangeArrowheads="1"/>
          </p:cNvSpPr>
          <p:nvPr/>
        </p:nvSpPr>
        <p:spPr bwMode="auto">
          <a:xfrm>
            <a:off x="1149350" y="1104900"/>
            <a:ext cx="1139825" cy="230188"/>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1.</a:t>
            </a:r>
            <a:r>
              <a:rPr lang="en-US" sz="1200" b="1">
                <a:latin typeface="Arial" charset="0"/>
              </a:rPr>
              <a:t> Mouth</a:t>
            </a:r>
            <a:endParaRPr lang="en-US" sz="1200" b="1"/>
          </a:p>
        </p:txBody>
      </p:sp>
      <p:sp>
        <p:nvSpPr>
          <p:cNvPr id="181257" name="Text Box 9"/>
          <p:cNvSpPr txBox="1">
            <a:spLocks noChangeArrowheads="1"/>
          </p:cNvSpPr>
          <p:nvPr/>
        </p:nvSpPr>
        <p:spPr bwMode="auto">
          <a:xfrm>
            <a:off x="1149350" y="14303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2.</a:t>
            </a:r>
            <a:r>
              <a:rPr lang="en-US" sz="1200" b="1">
                <a:latin typeface="Arial" charset="0"/>
              </a:rPr>
              <a:t> Esophagus</a:t>
            </a:r>
            <a:endParaRPr lang="en-US" sz="1200" b="1"/>
          </a:p>
        </p:txBody>
      </p:sp>
      <p:sp>
        <p:nvSpPr>
          <p:cNvPr id="181258" name="Text Box 10"/>
          <p:cNvSpPr txBox="1">
            <a:spLocks noChangeArrowheads="1"/>
          </p:cNvSpPr>
          <p:nvPr/>
        </p:nvSpPr>
        <p:spPr bwMode="auto">
          <a:xfrm>
            <a:off x="1149350" y="1951038"/>
            <a:ext cx="1139825" cy="230187"/>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3.</a:t>
            </a:r>
            <a:r>
              <a:rPr lang="en-US" sz="1200" b="1">
                <a:latin typeface="Arial" charset="0"/>
              </a:rPr>
              <a:t> Stomach</a:t>
            </a:r>
            <a:endParaRPr lang="en-US" sz="1200" b="1"/>
          </a:p>
        </p:txBody>
      </p:sp>
      <p:sp>
        <p:nvSpPr>
          <p:cNvPr id="181259" name="Text Box 11"/>
          <p:cNvSpPr txBox="1">
            <a:spLocks noChangeArrowheads="1"/>
          </p:cNvSpPr>
          <p:nvPr/>
        </p:nvSpPr>
        <p:spPr bwMode="auto">
          <a:xfrm>
            <a:off x="1149350" y="2470150"/>
            <a:ext cx="1308100" cy="212725"/>
          </a:xfrm>
          <a:prstGeom prst="rect">
            <a:avLst/>
          </a:prstGeom>
          <a:noFill/>
          <a:ln w="9525">
            <a:noFill/>
            <a:miter lim="800000"/>
            <a:headEnd/>
            <a:tailEnd/>
          </a:ln>
          <a:effectLst/>
        </p:spPr>
        <p:txBody>
          <a:bodyPr wrap="none" lIns="0" tIns="0" rIns="0" bIns="0">
            <a:prstTxWarp prst="textNoShape">
              <a:avLst/>
            </a:prstTxWarp>
          </a:bodyPr>
          <a:lstStyle/>
          <a:p>
            <a:r>
              <a:rPr lang="en-US" sz="1400" b="1">
                <a:latin typeface="Arial" charset="0"/>
              </a:rPr>
              <a:t>4.</a:t>
            </a:r>
            <a:r>
              <a:rPr lang="en-US" sz="1200" b="1">
                <a:latin typeface="Arial" charset="0"/>
              </a:rPr>
              <a:t> Small intestine</a:t>
            </a:r>
            <a:endParaRPr lang="en-US" sz="1200" b="1"/>
          </a:p>
        </p:txBody>
      </p:sp>
      <p:sp>
        <p:nvSpPr>
          <p:cNvPr id="181260" name="Text Box 12"/>
          <p:cNvSpPr txBox="1">
            <a:spLocks noChangeArrowheads="1"/>
          </p:cNvSpPr>
          <p:nvPr/>
        </p:nvSpPr>
        <p:spPr bwMode="auto">
          <a:xfrm>
            <a:off x="3729038" y="1117600"/>
            <a:ext cx="1238250" cy="2095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Salivary amylase</a:t>
            </a:r>
            <a:endParaRPr lang="en-US" sz="1200" b="1"/>
          </a:p>
        </p:txBody>
      </p:sp>
      <p:sp>
        <p:nvSpPr>
          <p:cNvPr id="181261" name="Text Box 13"/>
          <p:cNvSpPr txBox="1">
            <a:spLocks noChangeArrowheads="1"/>
          </p:cNvSpPr>
          <p:nvPr/>
        </p:nvSpPr>
        <p:spPr bwMode="auto">
          <a:xfrm>
            <a:off x="46497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Lipids</a:t>
            </a:r>
            <a:endParaRPr lang="en-US" sz="1200" b="1"/>
          </a:p>
        </p:txBody>
      </p:sp>
      <p:sp>
        <p:nvSpPr>
          <p:cNvPr id="181263" name="Text Box 15"/>
          <p:cNvSpPr txBox="1">
            <a:spLocks noChangeArrowheads="1"/>
          </p:cNvSpPr>
          <p:nvPr/>
        </p:nvSpPr>
        <p:spPr bwMode="auto">
          <a:xfrm>
            <a:off x="5754688" y="2392363"/>
            <a:ext cx="1133475" cy="582612"/>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Bile salts</a:t>
            </a:r>
          </a:p>
          <a:p>
            <a:r>
              <a:rPr lang="en-US" sz="1200" b="1">
                <a:latin typeface="Arial" charset="0"/>
              </a:rPr>
              <a:t>and pancreatic</a:t>
            </a:r>
          </a:p>
          <a:p>
            <a:r>
              <a:rPr lang="en-US" sz="1200" b="1">
                <a:latin typeface="Arial" charset="0"/>
              </a:rPr>
              <a:t>lipase</a:t>
            </a:r>
            <a:endParaRPr lang="en-US" sz="1200" b="1"/>
          </a:p>
        </p:txBody>
      </p:sp>
      <p:sp>
        <p:nvSpPr>
          <p:cNvPr id="181264" name="Text Box 16"/>
          <p:cNvSpPr txBox="1">
            <a:spLocks noChangeArrowheads="1"/>
          </p:cNvSpPr>
          <p:nvPr/>
        </p:nvSpPr>
        <p:spPr bwMode="auto">
          <a:xfrm>
            <a:off x="5768975" y="1117600"/>
            <a:ext cx="1068388"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Lingual lipase</a:t>
            </a:r>
            <a:endParaRPr lang="en-US" sz="1200" b="1"/>
          </a:p>
        </p:txBody>
      </p:sp>
      <p:sp>
        <p:nvSpPr>
          <p:cNvPr id="181265" name="Text Box 17"/>
          <p:cNvSpPr txBox="1">
            <a:spLocks noChangeArrowheads="1"/>
          </p:cNvSpPr>
          <p:nvPr/>
        </p:nvSpPr>
        <p:spPr bwMode="auto">
          <a:xfrm>
            <a:off x="6503988" y="779463"/>
            <a:ext cx="1139825" cy="230187"/>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Proteins</a:t>
            </a:r>
            <a:endParaRPr lang="en-US" sz="1200" b="1"/>
          </a:p>
        </p:txBody>
      </p:sp>
      <p:sp>
        <p:nvSpPr>
          <p:cNvPr id="181266" name="Text Box 18"/>
          <p:cNvSpPr txBox="1">
            <a:spLocks noChangeArrowheads="1"/>
          </p:cNvSpPr>
          <p:nvPr/>
        </p:nvSpPr>
        <p:spPr bwMode="auto">
          <a:xfrm>
            <a:off x="7629525" y="1722438"/>
            <a:ext cx="555625" cy="2127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Pepsin</a:t>
            </a:r>
            <a:endParaRPr lang="en-US" sz="1200" b="1"/>
          </a:p>
        </p:txBody>
      </p:sp>
      <p:sp>
        <p:nvSpPr>
          <p:cNvPr id="181267" name="Text Box 19"/>
          <p:cNvSpPr txBox="1">
            <a:spLocks noChangeArrowheads="1"/>
          </p:cNvSpPr>
          <p:nvPr/>
        </p:nvSpPr>
        <p:spPr bwMode="auto">
          <a:xfrm>
            <a:off x="6508750" y="2038350"/>
            <a:ext cx="1139825" cy="230188"/>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Polypeptides</a:t>
            </a:r>
            <a:endParaRPr lang="en-US" sz="1000" b="1"/>
          </a:p>
        </p:txBody>
      </p:sp>
      <p:sp>
        <p:nvSpPr>
          <p:cNvPr id="181268" name="Text Box 20"/>
          <p:cNvSpPr txBox="1">
            <a:spLocks noChangeArrowheads="1"/>
          </p:cNvSpPr>
          <p:nvPr/>
        </p:nvSpPr>
        <p:spPr bwMode="auto">
          <a:xfrm>
            <a:off x="7591425" y="2438400"/>
            <a:ext cx="1258888" cy="750888"/>
          </a:xfrm>
          <a:prstGeom prst="rect">
            <a:avLst/>
          </a:prstGeom>
          <a:noFill/>
          <a:ln w="9525">
            <a:noFill/>
            <a:miter lim="800000"/>
            <a:headEnd/>
            <a:tailEnd/>
          </a:ln>
          <a:effectLst/>
        </p:spPr>
        <p:txBody>
          <a:bodyPr wrap="none" lIns="0" tIns="0" rIns="0" bIns="0">
            <a:prstTxWarp prst="textNoShape">
              <a:avLst/>
            </a:prstTxWarp>
          </a:bodyPr>
          <a:lstStyle/>
          <a:p>
            <a:r>
              <a:rPr lang="en-US" sz="1100" b="1">
                <a:latin typeface="Arial" charset="0"/>
              </a:rPr>
              <a:t>Trypsin</a:t>
            </a:r>
          </a:p>
          <a:p>
            <a:r>
              <a:rPr lang="en-US" sz="1100" b="1">
                <a:latin typeface="Arial" charset="0"/>
              </a:rPr>
              <a:t>Chymotrypsin</a:t>
            </a:r>
          </a:p>
          <a:p>
            <a:r>
              <a:rPr lang="en-US" sz="1100" b="1">
                <a:latin typeface="Arial" charset="0"/>
              </a:rPr>
              <a:t>Elastase</a:t>
            </a:r>
          </a:p>
          <a:p>
            <a:r>
              <a:rPr lang="en-US" sz="1100" b="1">
                <a:latin typeface="Arial" charset="0"/>
              </a:rPr>
              <a:t>Carboxypeptidase</a:t>
            </a:r>
            <a:endParaRPr lang="en-US" sz="1100" b="1"/>
          </a:p>
        </p:txBody>
      </p:sp>
      <p:sp>
        <p:nvSpPr>
          <p:cNvPr id="181269" name="AutoShape 21"/>
          <p:cNvSpPr>
            <a:spLocks/>
          </p:cNvSpPr>
          <p:nvPr/>
        </p:nvSpPr>
        <p:spPr bwMode="auto">
          <a:xfrm>
            <a:off x="7472363" y="2433638"/>
            <a:ext cx="101600" cy="665162"/>
          </a:xfrm>
          <a:prstGeom prst="leftBrace">
            <a:avLst>
              <a:gd name="adj1" fmla="val 54557"/>
              <a:gd name="adj2" fmla="val 50000"/>
            </a:avLst>
          </a:prstGeom>
          <a:noFill/>
          <a:ln w="12700">
            <a:solidFill>
              <a:schemeClr val="tx1"/>
            </a:solidFill>
            <a:round/>
            <a:headEnd/>
            <a:tailEnd/>
          </a:ln>
          <a:effectLst/>
        </p:spPr>
        <p:txBody>
          <a:bodyPr wrap="none" anchor="ctr">
            <a:prstTxWarp prst="textNoShape">
              <a:avLst/>
            </a:prstTxWarp>
          </a:bodyPr>
          <a:lstStyle/>
          <a:p>
            <a:endParaRPr lang="es-ES_tradnl"/>
          </a:p>
        </p:txBody>
      </p:sp>
      <p:sp>
        <p:nvSpPr>
          <p:cNvPr id="181270" name="Text Box 22"/>
          <p:cNvSpPr txBox="1">
            <a:spLocks noChangeArrowheads="1"/>
          </p:cNvSpPr>
          <p:nvPr/>
        </p:nvSpPr>
        <p:spPr bwMode="auto">
          <a:xfrm>
            <a:off x="6513513" y="3254375"/>
            <a:ext cx="1139825" cy="33972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Short peptides</a:t>
            </a:r>
          </a:p>
          <a:p>
            <a:pPr algn="ctr"/>
            <a:r>
              <a:rPr lang="en-US" sz="1000" b="1">
                <a:latin typeface="Arial" charset="0"/>
              </a:rPr>
              <a:t>Amino acids</a:t>
            </a:r>
            <a:endParaRPr lang="en-US" sz="1000" b="1"/>
          </a:p>
        </p:txBody>
      </p:sp>
      <p:sp>
        <p:nvSpPr>
          <p:cNvPr id="181271" name="Text Box 23"/>
          <p:cNvSpPr txBox="1">
            <a:spLocks noChangeArrowheads="1"/>
          </p:cNvSpPr>
          <p:nvPr/>
        </p:nvSpPr>
        <p:spPr bwMode="auto">
          <a:xfrm>
            <a:off x="4624388" y="3119438"/>
            <a:ext cx="12033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Monoglycerides</a:t>
            </a:r>
          </a:p>
          <a:p>
            <a:pPr algn="ctr"/>
            <a:r>
              <a:rPr lang="en-US" sz="1000" b="1">
                <a:latin typeface="Arial" charset="0"/>
              </a:rPr>
              <a:t>Fatty acids</a:t>
            </a:r>
            <a:endParaRPr lang="en-US" sz="1000" b="1"/>
          </a:p>
        </p:txBody>
      </p:sp>
      <p:sp>
        <p:nvSpPr>
          <p:cNvPr id="181272" name="Text Box 24"/>
          <p:cNvSpPr txBox="1">
            <a:spLocks noChangeArrowheads="1"/>
          </p:cNvSpPr>
          <p:nvPr/>
        </p:nvSpPr>
        <p:spPr bwMode="auto">
          <a:xfrm>
            <a:off x="5292725" y="3659188"/>
            <a:ext cx="857250" cy="1968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DIFFUSION</a:t>
            </a:r>
            <a:endParaRPr lang="en-US" sz="1200" b="1"/>
          </a:p>
        </p:txBody>
      </p:sp>
      <p:sp>
        <p:nvSpPr>
          <p:cNvPr id="181273" name="Text Box 25"/>
          <p:cNvSpPr txBox="1">
            <a:spLocks noChangeArrowheads="1"/>
          </p:cNvSpPr>
          <p:nvPr/>
        </p:nvSpPr>
        <p:spPr bwMode="auto">
          <a:xfrm>
            <a:off x="2101850" y="3121025"/>
            <a:ext cx="11017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Monosaccharides</a:t>
            </a:r>
          </a:p>
          <a:p>
            <a:pPr algn="ctr"/>
            <a:r>
              <a:rPr lang="en-US" sz="1000" b="1">
                <a:latin typeface="Arial" charset="0"/>
              </a:rPr>
              <a:t>(simple sugars)</a:t>
            </a:r>
            <a:endParaRPr lang="en-US" sz="1000" b="1"/>
          </a:p>
        </p:txBody>
      </p:sp>
      <p:sp>
        <p:nvSpPr>
          <p:cNvPr id="181274" name="Text Box 26"/>
          <p:cNvSpPr txBox="1">
            <a:spLocks noChangeArrowheads="1"/>
          </p:cNvSpPr>
          <p:nvPr/>
        </p:nvSpPr>
        <p:spPr bwMode="auto">
          <a:xfrm>
            <a:off x="3294063" y="3116263"/>
            <a:ext cx="974725" cy="2825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Disaccharides</a:t>
            </a:r>
          </a:p>
          <a:p>
            <a:pPr algn="ctr"/>
            <a:r>
              <a:rPr lang="en-US" sz="1000" b="1">
                <a:latin typeface="Arial" charset="0"/>
              </a:rPr>
              <a:t>Trisaccharides</a:t>
            </a:r>
            <a:endParaRPr lang="en-US" sz="1000" b="1"/>
          </a:p>
        </p:txBody>
      </p:sp>
      <p:sp>
        <p:nvSpPr>
          <p:cNvPr id="181275" name="Text Box 27"/>
          <p:cNvSpPr txBox="1">
            <a:spLocks noChangeArrowheads="1"/>
          </p:cNvSpPr>
          <p:nvPr/>
        </p:nvSpPr>
        <p:spPr bwMode="auto">
          <a:xfrm>
            <a:off x="1277938" y="3040063"/>
            <a:ext cx="692150" cy="552450"/>
          </a:xfrm>
          <a:prstGeom prst="rect">
            <a:avLst/>
          </a:prstGeom>
          <a:noFill/>
          <a:ln w="9525">
            <a:noFill/>
            <a:miter lim="800000"/>
            <a:headEnd/>
            <a:tailEnd/>
          </a:ln>
          <a:effectLst/>
        </p:spPr>
        <p:txBody>
          <a:bodyPr wrap="none" lIns="0" tIns="0" rIns="0" bIns="0">
            <a:prstTxWarp prst="textNoShape">
              <a:avLst/>
            </a:prstTxWarp>
          </a:bodyPr>
          <a:lstStyle/>
          <a:p>
            <a:r>
              <a:rPr lang="en-US" sz="1200" b="1" dirty="0">
                <a:latin typeface="Arial" charset="0"/>
              </a:rPr>
              <a:t>Lumen</a:t>
            </a:r>
          </a:p>
          <a:p>
            <a:r>
              <a:rPr lang="en-US" sz="1200" b="1" dirty="0">
                <a:latin typeface="Arial" charset="0"/>
              </a:rPr>
              <a:t>of small</a:t>
            </a:r>
          </a:p>
          <a:p>
            <a:r>
              <a:rPr lang="en-US" sz="1200" b="1" dirty="0">
                <a:latin typeface="Arial" charset="0"/>
              </a:rPr>
              <a:t>intestine</a:t>
            </a:r>
            <a:endParaRPr lang="en-US" sz="1200" b="1" dirty="0"/>
          </a:p>
        </p:txBody>
      </p:sp>
      <p:sp>
        <p:nvSpPr>
          <p:cNvPr id="181276" name="Text Box 28"/>
          <p:cNvSpPr txBox="1">
            <a:spLocks noChangeArrowheads="1"/>
          </p:cNvSpPr>
          <p:nvPr/>
        </p:nvSpPr>
        <p:spPr bwMode="auto">
          <a:xfrm>
            <a:off x="973138" y="3971925"/>
            <a:ext cx="2135187" cy="161925"/>
          </a:xfrm>
          <a:prstGeom prst="rect">
            <a:avLst/>
          </a:prstGeom>
          <a:noFill/>
          <a:ln w="9525">
            <a:noFill/>
            <a:miter lim="800000"/>
            <a:headEnd/>
            <a:tailEnd/>
          </a:ln>
          <a:effectLst/>
        </p:spPr>
        <p:txBody>
          <a:bodyPr wrap="none" lIns="0" tIns="0" rIns="0" bIns="0">
            <a:prstTxWarp prst="textNoShape">
              <a:avLst/>
            </a:prstTxWarp>
          </a:bodyPr>
          <a:lstStyle/>
          <a:p>
            <a:r>
              <a:rPr lang="en-US" sz="1100" b="1">
                <a:latin typeface="Arial" charset="0"/>
              </a:rPr>
              <a:t>Cell membrane of epithelial cell</a:t>
            </a:r>
            <a:endParaRPr lang="en-US" sz="1100" b="1"/>
          </a:p>
        </p:txBody>
      </p:sp>
      <p:sp>
        <p:nvSpPr>
          <p:cNvPr id="181277" name="Text Box 29"/>
          <p:cNvSpPr txBox="1">
            <a:spLocks noChangeArrowheads="1"/>
          </p:cNvSpPr>
          <p:nvPr/>
        </p:nvSpPr>
        <p:spPr bwMode="auto">
          <a:xfrm>
            <a:off x="1279525" y="4697413"/>
            <a:ext cx="1141413" cy="3651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Epithelium of</a:t>
            </a:r>
          </a:p>
          <a:p>
            <a:r>
              <a:rPr lang="en-US" sz="1200" b="1">
                <a:latin typeface="Arial" charset="0"/>
              </a:rPr>
              <a:t>small intestine</a:t>
            </a:r>
            <a:endParaRPr lang="en-US" sz="1200" b="1"/>
          </a:p>
        </p:txBody>
      </p:sp>
      <p:sp>
        <p:nvSpPr>
          <p:cNvPr id="181278" name="Text Box 30"/>
          <p:cNvSpPr txBox="1">
            <a:spLocks noChangeArrowheads="1"/>
          </p:cNvSpPr>
          <p:nvPr/>
        </p:nvSpPr>
        <p:spPr bwMode="auto">
          <a:xfrm>
            <a:off x="2638425" y="5060950"/>
            <a:ext cx="1101725" cy="1555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Monosaccharides</a:t>
            </a:r>
            <a:endParaRPr lang="en-US" sz="1000" b="1"/>
          </a:p>
        </p:txBody>
      </p:sp>
      <p:sp>
        <p:nvSpPr>
          <p:cNvPr id="181279" name="Text Box 31"/>
          <p:cNvSpPr txBox="1">
            <a:spLocks noChangeArrowheads="1"/>
          </p:cNvSpPr>
          <p:nvPr/>
        </p:nvSpPr>
        <p:spPr bwMode="auto">
          <a:xfrm>
            <a:off x="3338513" y="4210050"/>
            <a:ext cx="1246187" cy="5556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 AND</a:t>
            </a:r>
          </a:p>
          <a:p>
            <a:r>
              <a:rPr lang="en-US" sz="1200" b="1">
                <a:latin typeface="Arial" charset="0"/>
              </a:rPr>
              <a:t>COTRANSPORT</a:t>
            </a:r>
            <a:endParaRPr lang="en-US" sz="1200" b="1"/>
          </a:p>
        </p:txBody>
      </p:sp>
      <p:sp>
        <p:nvSpPr>
          <p:cNvPr id="181280" name="Text Box 32"/>
          <p:cNvSpPr txBox="1">
            <a:spLocks noChangeArrowheads="1"/>
          </p:cNvSpPr>
          <p:nvPr/>
        </p:nvSpPr>
        <p:spPr bwMode="auto">
          <a:xfrm>
            <a:off x="3257550" y="5470525"/>
            <a:ext cx="1055688" cy="374650"/>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a:t>
            </a:r>
          </a:p>
        </p:txBody>
      </p:sp>
      <p:sp>
        <p:nvSpPr>
          <p:cNvPr id="181281" name="Text Box 33"/>
          <p:cNvSpPr txBox="1">
            <a:spLocks noChangeArrowheads="1"/>
          </p:cNvSpPr>
          <p:nvPr/>
        </p:nvSpPr>
        <p:spPr bwMode="auto">
          <a:xfrm>
            <a:off x="2625725" y="6067425"/>
            <a:ext cx="1141413" cy="169863"/>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To bloodstream</a:t>
            </a:r>
            <a:endParaRPr lang="en-US" sz="1200" b="1"/>
          </a:p>
        </p:txBody>
      </p:sp>
      <p:sp>
        <p:nvSpPr>
          <p:cNvPr id="181282" name="Text Box 34"/>
          <p:cNvSpPr txBox="1">
            <a:spLocks noChangeArrowheads="1"/>
          </p:cNvSpPr>
          <p:nvPr/>
        </p:nvSpPr>
        <p:spPr bwMode="auto">
          <a:xfrm>
            <a:off x="6511925" y="6067425"/>
            <a:ext cx="1141413" cy="169863"/>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To bloodstream</a:t>
            </a:r>
            <a:endParaRPr lang="en-US" sz="1200" b="1"/>
          </a:p>
        </p:txBody>
      </p:sp>
      <p:sp>
        <p:nvSpPr>
          <p:cNvPr id="181283" name="Text Box 35"/>
          <p:cNvSpPr txBox="1">
            <a:spLocks noChangeArrowheads="1"/>
          </p:cNvSpPr>
          <p:nvPr/>
        </p:nvSpPr>
        <p:spPr bwMode="auto">
          <a:xfrm>
            <a:off x="4529138" y="6053138"/>
            <a:ext cx="1392237" cy="355600"/>
          </a:xfrm>
          <a:prstGeom prst="rect">
            <a:avLst/>
          </a:prstGeom>
          <a:noFill/>
          <a:ln w="9525">
            <a:noFill/>
            <a:miter lim="800000"/>
            <a:headEnd/>
            <a:tailEnd/>
          </a:ln>
          <a:effectLst/>
        </p:spPr>
        <p:txBody>
          <a:bodyPr wrap="none" lIns="0" tIns="0" rIns="0" bIns="0">
            <a:prstTxWarp prst="textNoShape">
              <a:avLst/>
            </a:prstTxWarp>
          </a:bodyPr>
          <a:lstStyle/>
          <a:p>
            <a:pPr algn="ctr"/>
            <a:r>
              <a:rPr lang="en-US" sz="1200" b="1">
                <a:latin typeface="Arial" charset="0"/>
              </a:rPr>
              <a:t>To lymph vessels,</a:t>
            </a:r>
          </a:p>
          <a:p>
            <a:pPr algn="ctr"/>
            <a:r>
              <a:rPr lang="en-US" sz="1200" b="1">
                <a:latin typeface="Arial" charset="0"/>
              </a:rPr>
              <a:t>then bloodstream</a:t>
            </a:r>
            <a:endParaRPr lang="en-US" sz="1200" b="1"/>
          </a:p>
        </p:txBody>
      </p:sp>
      <p:sp>
        <p:nvSpPr>
          <p:cNvPr id="181284" name="Text Box 36"/>
          <p:cNvSpPr txBox="1">
            <a:spLocks noChangeArrowheads="1"/>
          </p:cNvSpPr>
          <p:nvPr/>
        </p:nvSpPr>
        <p:spPr bwMode="auto">
          <a:xfrm>
            <a:off x="5287963" y="5648325"/>
            <a:ext cx="1042987" cy="188913"/>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EXOCYTOSIS</a:t>
            </a:r>
            <a:endParaRPr lang="en-US" sz="1200" b="1"/>
          </a:p>
        </p:txBody>
      </p:sp>
      <p:sp>
        <p:nvSpPr>
          <p:cNvPr id="181285" name="Text Box 37"/>
          <p:cNvSpPr txBox="1">
            <a:spLocks noChangeArrowheads="1"/>
          </p:cNvSpPr>
          <p:nvPr/>
        </p:nvSpPr>
        <p:spPr bwMode="auto">
          <a:xfrm>
            <a:off x="4624388" y="4289425"/>
            <a:ext cx="1203325" cy="33337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Monoglycerides</a:t>
            </a:r>
          </a:p>
          <a:p>
            <a:pPr algn="ctr"/>
            <a:r>
              <a:rPr lang="en-US" sz="1000" b="1">
                <a:latin typeface="Arial" charset="0"/>
              </a:rPr>
              <a:t>Fatty acids</a:t>
            </a:r>
            <a:endParaRPr lang="en-US" sz="1000" b="1"/>
          </a:p>
        </p:txBody>
      </p:sp>
      <p:sp>
        <p:nvSpPr>
          <p:cNvPr id="181286" name="Text Box 38"/>
          <p:cNvSpPr txBox="1">
            <a:spLocks noChangeArrowheads="1"/>
          </p:cNvSpPr>
          <p:nvPr/>
        </p:nvSpPr>
        <p:spPr bwMode="auto">
          <a:xfrm>
            <a:off x="4748213" y="4799013"/>
            <a:ext cx="957262" cy="171450"/>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Triglycerides</a:t>
            </a:r>
            <a:endParaRPr lang="en-US" sz="1000" b="1"/>
          </a:p>
        </p:txBody>
      </p:sp>
      <p:sp>
        <p:nvSpPr>
          <p:cNvPr id="181287" name="Text Box 39"/>
          <p:cNvSpPr txBox="1">
            <a:spLocks noChangeArrowheads="1"/>
          </p:cNvSpPr>
          <p:nvPr/>
        </p:nvSpPr>
        <p:spPr bwMode="auto">
          <a:xfrm>
            <a:off x="4502150" y="5230813"/>
            <a:ext cx="1454150" cy="341312"/>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Chylomicrons (protein-</a:t>
            </a:r>
          </a:p>
          <a:p>
            <a:pPr algn="ctr"/>
            <a:r>
              <a:rPr lang="en-US" sz="1000" b="1">
                <a:latin typeface="Arial" charset="0"/>
              </a:rPr>
              <a:t>coated globules)</a:t>
            </a:r>
            <a:endParaRPr lang="en-US" sz="1000" b="1"/>
          </a:p>
        </p:txBody>
      </p:sp>
      <p:sp>
        <p:nvSpPr>
          <p:cNvPr id="181288" name="Text Box 40"/>
          <p:cNvSpPr txBox="1">
            <a:spLocks noChangeArrowheads="1"/>
          </p:cNvSpPr>
          <p:nvPr/>
        </p:nvSpPr>
        <p:spPr bwMode="auto">
          <a:xfrm>
            <a:off x="6513513" y="4953000"/>
            <a:ext cx="1139825" cy="161925"/>
          </a:xfrm>
          <a:prstGeom prst="rect">
            <a:avLst/>
          </a:prstGeom>
          <a:noFill/>
          <a:ln w="9525">
            <a:noFill/>
            <a:miter lim="800000"/>
            <a:headEnd/>
            <a:tailEnd/>
          </a:ln>
          <a:effectLst/>
        </p:spPr>
        <p:txBody>
          <a:bodyPr wrap="none" lIns="0" tIns="0" rIns="0" bIns="0">
            <a:prstTxWarp prst="textNoShape">
              <a:avLst/>
            </a:prstTxWarp>
          </a:bodyPr>
          <a:lstStyle/>
          <a:p>
            <a:pPr algn="ctr"/>
            <a:r>
              <a:rPr lang="en-US" sz="1000" b="1">
                <a:latin typeface="Arial" charset="0"/>
              </a:rPr>
              <a:t>Amino acids</a:t>
            </a:r>
            <a:endParaRPr lang="en-US" sz="1000" b="1"/>
          </a:p>
        </p:txBody>
      </p:sp>
      <p:sp>
        <p:nvSpPr>
          <p:cNvPr id="181289" name="Text Box 41"/>
          <p:cNvSpPr txBox="1">
            <a:spLocks noChangeArrowheads="1"/>
          </p:cNvSpPr>
          <p:nvPr/>
        </p:nvSpPr>
        <p:spPr bwMode="auto">
          <a:xfrm>
            <a:off x="7143750" y="4210050"/>
            <a:ext cx="1246188" cy="5556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 AND</a:t>
            </a:r>
          </a:p>
          <a:p>
            <a:r>
              <a:rPr lang="en-US" sz="1200" b="1">
                <a:latin typeface="Arial" charset="0"/>
              </a:rPr>
              <a:t>COTRANSPORT</a:t>
            </a:r>
            <a:endParaRPr lang="en-US" sz="1200" b="1"/>
          </a:p>
        </p:txBody>
      </p:sp>
      <p:sp>
        <p:nvSpPr>
          <p:cNvPr id="181290" name="Text Box 42"/>
          <p:cNvSpPr txBox="1">
            <a:spLocks noChangeArrowheads="1"/>
          </p:cNvSpPr>
          <p:nvPr/>
        </p:nvSpPr>
        <p:spPr bwMode="auto">
          <a:xfrm>
            <a:off x="7143750" y="5291138"/>
            <a:ext cx="1246188" cy="555625"/>
          </a:xfrm>
          <a:prstGeom prst="rect">
            <a:avLst/>
          </a:prstGeom>
          <a:noFill/>
          <a:ln w="9525">
            <a:noFill/>
            <a:miter lim="800000"/>
            <a:headEnd/>
            <a:tailEnd/>
          </a:ln>
          <a:effectLst/>
        </p:spPr>
        <p:txBody>
          <a:bodyPr wrap="none" lIns="0" tIns="0" rIns="0" bIns="0">
            <a:prstTxWarp prst="textNoShape">
              <a:avLst/>
            </a:prstTxWarp>
          </a:bodyPr>
          <a:lstStyle/>
          <a:p>
            <a:r>
              <a:rPr lang="en-US" sz="1200" b="1">
                <a:latin typeface="Arial" charset="0"/>
              </a:rPr>
              <a:t>FACILITATED</a:t>
            </a:r>
          </a:p>
          <a:p>
            <a:r>
              <a:rPr lang="en-US" sz="1200" b="1">
                <a:latin typeface="Arial" charset="0"/>
              </a:rPr>
              <a:t>DIFFUSION AND</a:t>
            </a:r>
          </a:p>
          <a:p>
            <a:r>
              <a:rPr lang="en-US" sz="1200" b="1">
                <a:latin typeface="Arial" charset="0"/>
              </a:rPr>
              <a:t>COTRANSPORT</a:t>
            </a:r>
            <a:endParaRPr lang="en-US" sz="1200" b="1"/>
          </a:p>
        </p:txBody>
      </p:sp>
      <p:sp>
        <p:nvSpPr>
          <p:cNvPr id="43" name="Text Box 14"/>
          <p:cNvSpPr txBox="1">
            <a:spLocks noChangeArrowheads="1"/>
          </p:cNvSpPr>
          <p:nvPr/>
        </p:nvSpPr>
        <p:spPr bwMode="auto">
          <a:xfrm>
            <a:off x="3729038" y="2392363"/>
            <a:ext cx="844550" cy="387350"/>
          </a:xfrm>
          <a:prstGeom prst="rect">
            <a:avLst/>
          </a:prstGeom>
          <a:noFill/>
          <a:ln w="9525">
            <a:noFill/>
            <a:miter lim="800000"/>
            <a:headEnd/>
            <a:tailEnd/>
          </a:ln>
          <a:effectLst/>
        </p:spPr>
        <p:txBody>
          <a:bodyPr wrap="none" lIns="0" tIns="0" rIns="0" bIns="0">
            <a:prstTxWarp prst="textNoShape">
              <a:avLst/>
            </a:prstTxWarp>
          </a:bodyPr>
          <a:lstStyle/>
          <a:p>
            <a:r>
              <a:rPr lang="en-US" sz="1200" b="1" dirty="0" smtClean="0">
                <a:latin typeface="Arial" charset="0"/>
              </a:rPr>
              <a:t>Pancreatic</a:t>
            </a:r>
          </a:p>
          <a:p>
            <a:r>
              <a:rPr lang="en-US" sz="1200" b="1" dirty="0" err="1" smtClean="0">
                <a:latin typeface="Arial" charset="0"/>
                <a:sym typeface="Symbol" charset="2"/>
              </a:rPr>
              <a:t>α</a:t>
            </a:r>
            <a:r>
              <a:rPr lang="en-US" sz="1200" b="1" dirty="0" smtClean="0">
                <a:latin typeface="Arial" charset="0"/>
              </a:rPr>
              <a:t>-amylase</a:t>
            </a:r>
            <a:endParaRPr lang="en-US" sz="1200" b="1" dirty="0"/>
          </a:p>
        </p:txBody>
      </p:sp>
      <p:sp>
        <p:nvSpPr>
          <p:cNvPr id="44" name="Slide Number Placeholder 43"/>
          <p:cNvSpPr>
            <a:spLocks noGrp="1"/>
          </p:cNvSpPr>
          <p:nvPr>
            <p:ph type="sldNum" sz="quarter" idx="12"/>
          </p:nvPr>
        </p:nvSpPr>
        <p:spPr/>
        <p:txBody>
          <a:bodyPr/>
          <a:lstStyle/>
          <a:p>
            <a:pPr>
              <a:defRPr/>
            </a:pPr>
            <a:fld id="{9F85E41C-0983-F14C-B017-1854363BD371}"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2-18 at 12.39.25 PM.png"/>
          <p:cNvPicPr>
            <a:picLocks noChangeAspect="1"/>
          </p:cNvPicPr>
          <p:nvPr/>
        </p:nvPicPr>
        <p:blipFill>
          <a:blip r:embed="rId2"/>
          <a:stretch>
            <a:fillRect/>
          </a:stretch>
        </p:blipFill>
        <p:spPr>
          <a:xfrm>
            <a:off x="228600" y="685800"/>
            <a:ext cx="5105401" cy="3340783"/>
          </a:xfrm>
          <a:prstGeom prst="rect">
            <a:avLst/>
          </a:prstGeom>
        </p:spPr>
      </p:pic>
      <p:sp>
        <p:nvSpPr>
          <p:cNvPr id="5" name="TextBox 4"/>
          <p:cNvSpPr txBox="1"/>
          <p:nvPr/>
        </p:nvSpPr>
        <p:spPr>
          <a:xfrm>
            <a:off x="5410200" y="838200"/>
            <a:ext cx="3733800" cy="3416320"/>
          </a:xfrm>
          <a:prstGeom prst="rect">
            <a:avLst/>
          </a:prstGeom>
          <a:noFill/>
        </p:spPr>
        <p:txBody>
          <a:bodyPr wrap="square" rtlCol="0">
            <a:spAutoFit/>
          </a:bodyPr>
          <a:lstStyle/>
          <a:p>
            <a:r>
              <a:rPr lang="es-ES_tradnl" dirty="0" smtClean="0">
                <a:solidFill>
                  <a:srgbClr val="FF0000"/>
                </a:solidFill>
              </a:rPr>
              <a:t>Error!!!!</a:t>
            </a:r>
          </a:p>
          <a:p>
            <a:endParaRPr lang="es-ES_tradnl" dirty="0" smtClean="0"/>
          </a:p>
          <a:p>
            <a:r>
              <a:rPr lang="es-ES_tradnl" dirty="0" smtClean="0"/>
              <a:t>Di- </a:t>
            </a:r>
            <a:r>
              <a:rPr lang="es-ES_tradnl" dirty="0" err="1" smtClean="0"/>
              <a:t>and</a:t>
            </a:r>
            <a:r>
              <a:rPr lang="es-ES_tradnl" dirty="0" smtClean="0"/>
              <a:t> </a:t>
            </a:r>
            <a:r>
              <a:rPr lang="es-ES_tradnl" dirty="0" err="1" smtClean="0"/>
              <a:t>Trisaccharides</a:t>
            </a:r>
            <a:r>
              <a:rPr lang="es-ES_tradnl" dirty="0" smtClean="0"/>
              <a:t> are NOT </a:t>
            </a:r>
            <a:r>
              <a:rPr lang="es-ES_tradnl" dirty="0" err="1" smtClean="0"/>
              <a:t>taken</a:t>
            </a:r>
            <a:r>
              <a:rPr lang="es-ES_tradnl" dirty="0" smtClean="0"/>
              <a:t> up by </a:t>
            </a:r>
            <a:r>
              <a:rPr lang="es-ES_tradnl" dirty="0" err="1" smtClean="0"/>
              <a:t>the</a:t>
            </a:r>
            <a:r>
              <a:rPr lang="es-ES_tradnl" dirty="0" smtClean="0"/>
              <a:t> intestinal </a:t>
            </a:r>
            <a:r>
              <a:rPr lang="es-ES_tradnl" dirty="0" err="1" smtClean="0"/>
              <a:t>cells</a:t>
            </a:r>
            <a:r>
              <a:rPr lang="es-ES_tradnl" dirty="0" smtClean="0"/>
              <a:t>. </a:t>
            </a:r>
            <a:r>
              <a:rPr lang="es-ES_tradnl" dirty="0" err="1" smtClean="0"/>
              <a:t>They</a:t>
            </a:r>
            <a:r>
              <a:rPr lang="es-ES_tradnl" dirty="0" smtClean="0"/>
              <a:t> are </a:t>
            </a:r>
            <a:r>
              <a:rPr lang="es-ES_tradnl" dirty="0" err="1" smtClean="0"/>
              <a:t>first</a:t>
            </a:r>
            <a:r>
              <a:rPr lang="es-ES_tradnl" dirty="0" smtClean="0"/>
              <a:t> broken up by </a:t>
            </a:r>
            <a:r>
              <a:rPr lang="es-ES_tradnl" dirty="0" err="1" smtClean="0"/>
              <a:t>membrane</a:t>
            </a:r>
            <a:r>
              <a:rPr lang="es-ES_tradnl" dirty="0" smtClean="0"/>
              <a:t>-</a:t>
            </a:r>
            <a:r>
              <a:rPr lang="es-ES_tradnl" dirty="0" err="1" smtClean="0"/>
              <a:t>bound</a:t>
            </a:r>
            <a:r>
              <a:rPr lang="es-ES_tradnl" dirty="0" smtClean="0"/>
              <a:t> </a:t>
            </a:r>
            <a:r>
              <a:rPr lang="es-ES_tradnl" dirty="0" err="1" smtClean="0"/>
              <a:t>enzymes</a:t>
            </a:r>
            <a:r>
              <a:rPr lang="es-ES_tradnl" dirty="0" smtClean="0"/>
              <a:t> </a:t>
            </a:r>
            <a:r>
              <a:rPr lang="es-ES_tradnl" dirty="0" err="1" smtClean="0"/>
              <a:t>into</a:t>
            </a:r>
            <a:r>
              <a:rPr lang="es-ES_tradnl" dirty="0" smtClean="0"/>
              <a:t> </a:t>
            </a:r>
            <a:r>
              <a:rPr lang="es-ES_tradnl" dirty="0" err="1" smtClean="0"/>
              <a:t>monosaccharides</a:t>
            </a:r>
            <a:r>
              <a:rPr lang="es-ES_tradnl" dirty="0" smtClean="0"/>
              <a:t>. </a:t>
            </a:r>
            <a:endParaRPr lang="es-ES_tradnl" dirty="0"/>
          </a:p>
        </p:txBody>
      </p:sp>
      <p:sp>
        <p:nvSpPr>
          <p:cNvPr id="6" name="Slide Number Placeholder 5"/>
          <p:cNvSpPr>
            <a:spLocks noGrp="1"/>
          </p:cNvSpPr>
          <p:nvPr>
            <p:ph type="sldNum" sz="quarter" idx="12"/>
          </p:nvPr>
        </p:nvSpPr>
        <p:spPr/>
        <p:txBody>
          <a:bodyPr/>
          <a:lstStyle/>
          <a:p>
            <a:pPr>
              <a:defRPr/>
            </a:pPr>
            <a:fld id="{FF698C37-25A4-D84B-8BB9-858282E308C2}"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14850" y="0"/>
            <a:ext cx="4629150" cy="3427047"/>
          </a:xfrm>
          <a:prstGeom prst="rect">
            <a:avLst/>
          </a:prstGeom>
        </p:spPr>
      </p:pic>
      <p:sp>
        <p:nvSpPr>
          <p:cNvPr id="5" name="TextBox 4"/>
          <p:cNvSpPr txBox="1"/>
          <p:nvPr/>
        </p:nvSpPr>
        <p:spPr>
          <a:xfrm>
            <a:off x="228600" y="2057400"/>
            <a:ext cx="1344388" cy="461665"/>
          </a:xfrm>
          <a:prstGeom prst="rect">
            <a:avLst/>
          </a:prstGeom>
          <a:noFill/>
        </p:spPr>
        <p:txBody>
          <a:bodyPr wrap="none" rtlCol="0">
            <a:spAutoFit/>
          </a:bodyPr>
          <a:lstStyle/>
          <a:p>
            <a:r>
              <a:rPr lang="es-ES_tradnl" dirty="0" err="1" smtClean="0"/>
              <a:t>Sucrose</a:t>
            </a:r>
            <a:endParaRPr lang="es-ES_tradnl" dirty="0"/>
          </a:p>
        </p:txBody>
      </p:sp>
      <p:pic>
        <p:nvPicPr>
          <p:cNvPr id="8" name="Picture 7"/>
          <p:cNvPicPr>
            <a:picLocks noChangeAspect="1"/>
          </p:cNvPicPr>
          <p:nvPr/>
        </p:nvPicPr>
        <p:blipFill>
          <a:blip r:embed="rId3"/>
          <a:stretch>
            <a:fillRect/>
          </a:stretch>
        </p:blipFill>
        <p:spPr>
          <a:xfrm>
            <a:off x="2209800" y="4546795"/>
            <a:ext cx="2952750" cy="2311205"/>
          </a:xfrm>
          <a:prstGeom prst="rect">
            <a:avLst/>
          </a:prstGeom>
        </p:spPr>
      </p:pic>
      <p:cxnSp>
        <p:nvCxnSpPr>
          <p:cNvPr id="10" name="Straight Arrow Connector 9"/>
          <p:cNvCxnSpPr/>
          <p:nvPr/>
        </p:nvCxnSpPr>
        <p:spPr bwMode="auto">
          <a:xfrm rot="16200000" flipH="1">
            <a:off x="685800" y="2667000"/>
            <a:ext cx="2057400" cy="1905000"/>
          </a:xfrm>
          <a:prstGeom prst="straightConnector1">
            <a:avLst/>
          </a:prstGeom>
          <a:solidFill>
            <a:schemeClr val="accent1"/>
          </a:solidFill>
          <a:ln w="31750" cap="flat" cmpd="sng" algn="ctr">
            <a:solidFill>
              <a:schemeClr val="tx1">
                <a:alpha val="99000"/>
              </a:schemeClr>
            </a:solidFill>
            <a:prstDash val="solid"/>
            <a:round/>
            <a:headEnd type="none" w="med" len="med"/>
            <a:tailEnd type="arrow"/>
          </a:ln>
          <a:effectLst/>
        </p:spPr>
      </p:cxnSp>
      <p:cxnSp>
        <p:nvCxnSpPr>
          <p:cNvPr id="12" name="Straight Arrow Connector 11"/>
          <p:cNvCxnSpPr/>
          <p:nvPr/>
        </p:nvCxnSpPr>
        <p:spPr bwMode="auto">
          <a:xfrm rot="5400000" flipH="1" flipV="1">
            <a:off x="2438400" y="4038600"/>
            <a:ext cx="838200" cy="2286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3" name="TextBox 12"/>
          <p:cNvSpPr txBox="1"/>
          <p:nvPr/>
        </p:nvSpPr>
        <p:spPr>
          <a:xfrm>
            <a:off x="2286000" y="3200400"/>
            <a:ext cx="2886577" cy="461665"/>
          </a:xfrm>
          <a:prstGeom prst="rect">
            <a:avLst/>
          </a:prstGeom>
          <a:noFill/>
        </p:spPr>
        <p:txBody>
          <a:bodyPr wrap="none" rtlCol="0">
            <a:spAutoFit/>
          </a:bodyPr>
          <a:lstStyle/>
          <a:p>
            <a:r>
              <a:rPr lang="es-ES_tradnl" dirty="0" err="1" smtClean="0"/>
              <a:t>Glucose</a:t>
            </a:r>
            <a:r>
              <a:rPr lang="es-ES_tradnl" dirty="0" smtClean="0"/>
              <a:t> + </a:t>
            </a:r>
            <a:r>
              <a:rPr lang="es-ES_tradnl" dirty="0" err="1" smtClean="0"/>
              <a:t>Fructose</a:t>
            </a:r>
            <a:endParaRPr lang="es-ES_tradnl" dirty="0"/>
          </a:p>
        </p:txBody>
      </p:sp>
      <p:cxnSp>
        <p:nvCxnSpPr>
          <p:cNvPr id="15" name="Straight Arrow Connector 14"/>
          <p:cNvCxnSpPr/>
          <p:nvPr/>
        </p:nvCxnSpPr>
        <p:spPr bwMode="auto">
          <a:xfrm rot="16200000" flipH="1">
            <a:off x="2933700" y="4533900"/>
            <a:ext cx="1981200" cy="6858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9" name="Slide Number Placeholder 8"/>
          <p:cNvSpPr>
            <a:spLocks noGrp="1"/>
          </p:cNvSpPr>
          <p:nvPr>
            <p:ph type="sldNum" sz="quarter" idx="12"/>
          </p:nvPr>
        </p:nvSpPr>
        <p:spPr/>
        <p:txBody>
          <a:bodyPr/>
          <a:lstStyle/>
          <a:p>
            <a:pPr>
              <a:defRPr/>
            </a:pPr>
            <a:fld id="{FF698C37-25A4-D84B-8BB9-858282E308C2}" type="slidenum">
              <a:rPr lang="en-US" smtClean="0"/>
              <a:pPr>
                <a:defRPr/>
              </a:pPr>
              <a:t>39</a:t>
            </a:fld>
            <a:endParaRPr lang="en-US"/>
          </a:p>
        </p:txBody>
      </p:sp>
      <p:sp>
        <p:nvSpPr>
          <p:cNvPr id="2" name="TextBox 1"/>
          <p:cNvSpPr txBox="1"/>
          <p:nvPr/>
        </p:nvSpPr>
        <p:spPr>
          <a:xfrm>
            <a:off x="1828800" y="4648200"/>
            <a:ext cx="1634432" cy="461665"/>
          </a:xfrm>
          <a:prstGeom prst="rect">
            <a:avLst/>
          </a:prstGeom>
          <a:noFill/>
        </p:spPr>
        <p:txBody>
          <a:bodyPr wrap="none" rtlCol="0">
            <a:spAutoFit/>
          </a:bodyPr>
          <a:lstStyle/>
          <a:p>
            <a:r>
              <a:rPr lang="en-US" dirty="0" smtClean="0"/>
              <a:t>SUCRASE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a:srcRect/>
          <a:stretch>
            <a:fillRect/>
          </a:stretch>
        </p:blipFill>
        <p:spPr bwMode="auto">
          <a:xfrm>
            <a:off x="7010400" y="304800"/>
            <a:ext cx="1941094" cy="2305050"/>
          </a:xfrm>
          <a:prstGeom prst="rect">
            <a:avLst/>
          </a:prstGeom>
          <a:noFill/>
          <a:ln w="9525">
            <a:noFill/>
            <a:miter lim="800000"/>
            <a:headEnd/>
            <a:tailEnd/>
          </a:ln>
        </p:spPr>
      </p:pic>
      <p:pic>
        <p:nvPicPr>
          <p:cNvPr id="19459" name="Picture 6"/>
          <p:cNvPicPr>
            <a:picLocks noChangeAspect="1" noChangeArrowheads="1"/>
          </p:cNvPicPr>
          <p:nvPr/>
        </p:nvPicPr>
        <p:blipFill>
          <a:blip r:embed="rId4"/>
          <a:srcRect/>
          <a:stretch>
            <a:fillRect/>
          </a:stretch>
        </p:blipFill>
        <p:spPr bwMode="auto">
          <a:xfrm>
            <a:off x="0" y="381000"/>
            <a:ext cx="4724400" cy="1842516"/>
          </a:xfrm>
          <a:prstGeom prst="rect">
            <a:avLst/>
          </a:prstGeom>
          <a:noFill/>
          <a:ln w="9525">
            <a:noFill/>
            <a:miter lim="800000"/>
            <a:headEnd/>
            <a:tailEnd/>
          </a:ln>
        </p:spPr>
      </p:pic>
      <p:pic>
        <p:nvPicPr>
          <p:cNvPr id="19460" name="Picture 7"/>
          <p:cNvPicPr>
            <a:picLocks noChangeAspect="1" noChangeArrowheads="1"/>
          </p:cNvPicPr>
          <p:nvPr/>
        </p:nvPicPr>
        <p:blipFill>
          <a:blip r:embed="rId5"/>
          <a:srcRect/>
          <a:stretch>
            <a:fillRect/>
          </a:stretch>
        </p:blipFill>
        <p:spPr bwMode="auto">
          <a:xfrm>
            <a:off x="457200" y="2438400"/>
            <a:ext cx="2895599" cy="3544755"/>
          </a:xfrm>
          <a:prstGeom prst="rect">
            <a:avLst/>
          </a:prstGeom>
          <a:noFill/>
          <a:ln w="9525">
            <a:noFill/>
            <a:miter lim="800000"/>
            <a:headEnd/>
            <a:tailEnd/>
          </a:ln>
        </p:spPr>
      </p:pic>
      <p:sp>
        <p:nvSpPr>
          <p:cNvPr id="19462" name="Rectangle 12"/>
          <p:cNvSpPr>
            <a:spLocks noChangeArrowheads="1"/>
          </p:cNvSpPr>
          <p:nvPr/>
        </p:nvSpPr>
        <p:spPr bwMode="auto">
          <a:xfrm>
            <a:off x="3733800" y="2209800"/>
            <a:ext cx="3200400" cy="2286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s-ES_tradnl" sz="2000"/>
          </a:p>
        </p:txBody>
      </p:sp>
      <p:sp>
        <p:nvSpPr>
          <p:cNvPr id="19463" name="Rectangle 13"/>
          <p:cNvSpPr>
            <a:spLocks noChangeArrowheads="1"/>
          </p:cNvSpPr>
          <p:nvPr/>
        </p:nvSpPr>
        <p:spPr bwMode="auto">
          <a:xfrm>
            <a:off x="3505200" y="2133600"/>
            <a:ext cx="2971800" cy="3170099"/>
          </a:xfrm>
          <a:prstGeom prst="rect">
            <a:avLst/>
          </a:prstGeom>
          <a:noFill/>
          <a:ln w="9525">
            <a:noFill/>
            <a:miter lim="800000"/>
            <a:headEnd/>
            <a:tailEnd/>
          </a:ln>
        </p:spPr>
        <p:txBody>
          <a:bodyPr wrap="square">
            <a:prstTxWarp prst="textNoShape">
              <a:avLst/>
            </a:prstTxWarp>
            <a:spAutoFit/>
          </a:bodyPr>
          <a:lstStyle/>
          <a:p>
            <a:r>
              <a:rPr lang="en-US" sz="2000" dirty="0"/>
              <a:t>Carbohydrates can be divided into </a:t>
            </a:r>
            <a:r>
              <a:rPr lang="en-US" sz="2000" dirty="0" err="1"/>
              <a:t>monosaccharides</a:t>
            </a:r>
            <a:r>
              <a:rPr lang="en-US" sz="2000" dirty="0"/>
              <a:t> (the most important nutritional hexoses are glucose, fructose, and </a:t>
            </a:r>
            <a:r>
              <a:rPr lang="en-US" sz="2000" dirty="0" err="1"/>
              <a:t>galactose</a:t>
            </a:r>
            <a:r>
              <a:rPr lang="en-US" sz="2000" dirty="0"/>
              <a:t>); disaccharides (sucrose, maltose, and lactose); and</a:t>
            </a:r>
            <a:endParaRPr lang="en-US" dirty="0"/>
          </a:p>
        </p:txBody>
      </p:sp>
      <p:sp>
        <p:nvSpPr>
          <p:cNvPr id="19464" name="Rectangle 15"/>
          <p:cNvSpPr>
            <a:spLocks noChangeArrowheads="1"/>
          </p:cNvSpPr>
          <p:nvPr/>
        </p:nvSpPr>
        <p:spPr bwMode="auto">
          <a:xfrm>
            <a:off x="3810000" y="5029200"/>
            <a:ext cx="5334000" cy="1311275"/>
          </a:xfrm>
          <a:prstGeom prst="rect">
            <a:avLst/>
          </a:prstGeom>
          <a:noFill/>
          <a:ln w="9525">
            <a:noFill/>
            <a:miter lim="800000"/>
            <a:headEnd/>
            <a:tailEnd/>
          </a:ln>
        </p:spPr>
        <p:txBody>
          <a:bodyPr>
            <a:prstTxWarp prst="textNoShape">
              <a:avLst/>
            </a:prstTxWarp>
            <a:spAutoFit/>
          </a:bodyPr>
          <a:lstStyle/>
          <a:p>
            <a:r>
              <a:rPr lang="en-US" sz="2000"/>
              <a:t>polysaccharides (starch and glycogen). Starch is the primary energy storage molecule in plants. Glycogen is the most important polysaccharide in animals.</a:t>
            </a:r>
            <a:endParaRPr lang="en-US"/>
          </a:p>
        </p:txBody>
      </p:sp>
      <p:sp>
        <p:nvSpPr>
          <p:cNvPr id="9" name="Slide Number Placeholder 8"/>
          <p:cNvSpPr>
            <a:spLocks noGrp="1"/>
          </p:cNvSpPr>
          <p:nvPr>
            <p:ph type="sldNum" sz="quarter" idx="12"/>
          </p:nvPr>
        </p:nvSpPr>
        <p:spPr/>
        <p:txBody>
          <a:bodyPr/>
          <a:lstStyle/>
          <a:p>
            <a:pPr>
              <a:defRPr/>
            </a:pPr>
            <a:fld id="{1FE95F59-B3B4-E34C-A2EA-04C060386DAD}"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1703411" cy="830997"/>
          </a:xfrm>
          <a:prstGeom prst="rect">
            <a:avLst/>
          </a:prstGeom>
          <a:noFill/>
        </p:spPr>
        <p:txBody>
          <a:bodyPr wrap="none" rtlCol="0">
            <a:spAutoFit/>
          </a:bodyPr>
          <a:lstStyle/>
          <a:p>
            <a:r>
              <a:rPr lang="es-ES_tradnl" dirty="0" err="1"/>
              <a:t>p</a:t>
            </a:r>
            <a:r>
              <a:rPr lang="es-ES_tradnl" dirty="0" err="1" smtClean="0"/>
              <a:t>hysical</a:t>
            </a:r>
            <a:endParaRPr lang="es-ES_tradnl" dirty="0" smtClean="0"/>
          </a:p>
          <a:p>
            <a:r>
              <a:rPr lang="es-ES_tradnl" dirty="0" err="1" smtClean="0"/>
              <a:t>processing</a:t>
            </a:r>
            <a:endParaRPr lang="es-ES_tradnl" dirty="0"/>
          </a:p>
        </p:txBody>
      </p:sp>
      <p:sp>
        <p:nvSpPr>
          <p:cNvPr id="6" name="TextBox 5"/>
          <p:cNvSpPr txBox="1"/>
          <p:nvPr/>
        </p:nvSpPr>
        <p:spPr>
          <a:xfrm>
            <a:off x="2209800" y="457200"/>
            <a:ext cx="1626166" cy="1200328"/>
          </a:xfrm>
          <a:prstGeom prst="rect">
            <a:avLst/>
          </a:prstGeom>
          <a:noFill/>
        </p:spPr>
        <p:txBody>
          <a:bodyPr wrap="none" rtlCol="0">
            <a:spAutoFit/>
          </a:bodyPr>
          <a:lstStyle/>
          <a:p>
            <a:r>
              <a:rPr lang="es-ES_tradnl" dirty="0" err="1" smtClean="0"/>
              <a:t>luminal</a:t>
            </a:r>
            <a:r>
              <a:rPr lang="es-ES_tradnl" dirty="0" smtClean="0"/>
              <a:t> </a:t>
            </a:r>
          </a:p>
          <a:p>
            <a:r>
              <a:rPr lang="es-ES_tradnl" dirty="0" err="1" smtClean="0"/>
              <a:t>enzymatic</a:t>
            </a:r>
            <a:r>
              <a:rPr lang="es-ES_tradnl" dirty="0" smtClean="0"/>
              <a:t> </a:t>
            </a:r>
          </a:p>
          <a:p>
            <a:r>
              <a:rPr lang="es-ES_tradnl" dirty="0" err="1" smtClean="0"/>
              <a:t>digestion</a:t>
            </a:r>
            <a:endParaRPr lang="es-ES_tradnl" dirty="0"/>
          </a:p>
        </p:txBody>
      </p:sp>
      <p:sp>
        <p:nvSpPr>
          <p:cNvPr id="8" name="TextBox 7"/>
          <p:cNvSpPr txBox="1"/>
          <p:nvPr/>
        </p:nvSpPr>
        <p:spPr>
          <a:xfrm>
            <a:off x="4419600" y="457200"/>
            <a:ext cx="1649159" cy="1200328"/>
          </a:xfrm>
          <a:prstGeom prst="rect">
            <a:avLst/>
          </a:prstGeom>
          <a:noFill/>
        </p:spPr>
        <p:txBody>
          <a:bodyPr wrap="none" rtlCol="0">
            <a:spAutoFit/>
          </a:bodyPr>
          <a:lstStyle/>
          <a:p>
            <a:r>
              <a:rPr lang="es-ES_tradnl" dirty="0" err="1" smtClean="0"/>
              <a:t>membrane</a:t>
            </a:r>
            <a:endParaRPr lang="es-ES_tradnl" dirty="0" smtClean="0"/>
          </a:p>
          <a:p>
            <a:r>
              <a:rPr lang="es-ES_tradnl" dirty="0" err="1" smtClean="0"/>
              <a:t>enzymatic</a:t>
            </a:r>
            <a:r>
              <a:rPr lang="es-ES_tradnl" dirty="0" smtClean="0"/>
              <a:t> </a:t>
            </a:r>
          </a:p>
          <a:p>
            <a:r>
              <a:rPr lang="es-ES_tradnl" dirty="0" err="1" smtClean="0"/>
              <a:t>digestion</a:t>
            </a:r>
            <a:endParaRPr lang="es-ES_tradnl" dirty="0"/>
          </a:p>
        </p:txBody>
      </p:sp>
      <p:sp>
        <p:nvSpPr>
          <p:cNvPr id="9" name="TextBox 8"/>
          <p:cNvSpPr txBox="1"/>
          <p:nvPr/>
        </p:nvSpPr>
        <p:spPr>
          <a:xfrm>
            <a:off x="6459251" y="685800"/>
            <a:ext cx="2684749" cy="461665"/>
          </a:xfrm>
          <a:prstGeom prst="rect">
            <a:avLst/>
          </a:prstGeom>
          <a:noFill/>
        </p:spPr>
        <p:txBody>
          <a:bodyPr wrap="none" rtlCol="0">
            <a:spAutoFit/>
          </a:bodyPr>
          <a:lstStyle/>
          <a:p>
            <a:r>
              <a:rPr lang="es-ES_tradnl" dirty="0" err="1" smtClean="0"/>
              <a:t>uptake</a:t>
            </a:r>
            <a:r>
              <a:rPr lang="es-ES_tradnl" dirty="0" smtClean="0"/>
              <a:t>/</a:t>
            </a:r>
            <a:r>
              <a:rPr lang="es-ES_tradnl" dirty="0" err="1" smtClean="0"/>
              <a:t>transport</a:t>
            </a:r>
            <a:endParaRPr lang="es-ES_tradnl" dirty="0"/>
          </a:p>
        </p:txBody>
      </p:sp>
      <p:sp>
        <p:nvSpPr>
          <p:cNvPr id="10" name="Right Arrow 9"/>
          <p:cNvSpPr/>
          <p:nvPr/>
        </p:nvSpPr>
        <p:spPr bwMode="auto">
          <a:xfrm>
            <a:off x="1600200" y="838200"/>
            <a:ext cx="551180" cy="424180"/>
          </a:xfrm>
          <a:prstGeom prst="rightArrow">
            <a:avLst/>
          </a:prstGeom>
          <a:solidFill>
            <a:schemeClr val="accent1"/>
          </a:solidFill>
          <a:ln w="9525" cap="flat" cmpd="sng" algn="ctr">
            <a:solidFill>
              <a:schemeClr val="tx1"/>
            </a:solidFill>
            <a:prstDash val="solid"/>
            <a:round/>
            <a:headEnd type="none" w="med" len="med"/>
            <a:tailEnd type="none" w="med" len="med"/>
          </a:ln>
          <a:effectLst/>
        </p:spPr>
      </p:sp>
      <p:sp>
        <p:nvSpPr>
          <p:cNvPr id="12" name="Right Arrow 11"/>
          <p:cNvSpPr/>
          <p:nvPr/>
        </p:nvSpPr>
        <p:spPr bwMode="auto">
          <a:xfrm>
            <a:off x="3810000" y="914400"/>
            <a:ext cx="551180" cy="424180"/>
          </a:xfrm>
          <a:prstGeom prst="rightArrow">
            <a:avLst/>
          </a:prstGeom>
          <a:solidFill>
            <a:schemeClr val="accent1"/>
          </a:solidFill>
          <a:ln w="9525" cap="flat" cmpd="sng" algn="ctr">
            <a:solidFill>
              <a:schemeClr val="tx1"/>
            </a:solidFill>
            <a:prstDash val="solid"/>
            <a:round/>
            <a:headEnd type="none" w="med" len="med"/>
            <a:tailEnd type="none" w="med" len="med"/>
          </a:ln>
          <a:effectLst/>
        </p:spPr>
      </p:sp>
      <p:sp>
        <p:nvSpPr>
          <p:cNvPr id="13" name="Right Arrow 12"/>
          <p:cNvSpPr/>
          <p:nvPr/>
        </p:nvSpPr>
        <p:spPr bwMode="auto">
          <a:xfrm>
            <a:off x="5943600" y="762000"/>
            <a:ext cx="551180" cy="424180"/>
          </a:xfrm>
          <a:prstGeom prst="rightArrow">
            <a:avLst/>
          </a:prstGeom>
          <a:solidFill>
            <a:schemeClr val="accent1"/>
          </a:solidFill>
          <a:ln w="9525" cap="flat" cmpd="sng" algn="ctr">
            <a:solidFill>
              <a:schemeClr val="tx1"/>
            </a:solidFill>
            <a:prstDash val="solid"/>
            <a:round/>
            <a:headEnd type="none" w="med" len="med"/>
            <a:tailEnd type="none" w="med" len="med"/>
          </a:ln>
          <a:effectLst/>
        </p:spPr>
      </p:sp>
      <p:sp>
        <p:nvSpPr>
          <p:cNvPr id="11" name="TextBox 10"/>
          <p:cNvSpPr txBox="1"/>
          <p:nvPr/>
        </p:nvSpPr>
        <p:spPr>
          <a:xfrm>
            <a:off x="2286000" y="1905000"/>
            <a:ext cx="1523999" cy="3970318"/>
          </a:xfrm>
          <a:prstGeom prst="rect">
            <a:avLst/>
          </a:prstGeom>
          <a:noFill/>
        </p:spPr>
        <p:txBody>
          <a:bodyPr wrap="square" rtlCol="0">
            <a:spAutoFit/>
          </a:bodyPr>
          <a:lstStyle/>
          <a:p>
            <a:r>
              <a:rPr lang="es-ES_tradnl" sz="1800" dirty="0" err="1" smtClean="0"/>
              <a:t>enzymes</a:t>
            </a:r>
            <a:r>
              <a:rPr lang="es-ES_tradnl" sz="1800" dirty="0" smtClean="0"/>
              <a:t> </a:t>
            </a:r>
            <a:r>
              <a:rPr lang="es-ES_tradnl" sz="1800" dirty="0" err="1" smtClean="0"/>
              <a:t>secreted</a:t>
            </a:r>
            <a:r>
              <a:rPr lang="es-ES_tradnl" sz="1800" dirty="0" smtClean="0"/>
              <a:t> by</a:t>
            </a:r>
          </a:p>
          <a:p>
            <a:r>
              <a:rPr lang="es-ES_tradnl" sz="1800" dirty="0" err="1" smtClean="0"/>
              <a:t>salivary</a:t>
            </a:r>
            <a:r>
              <a:rPr lang="es-ES_tradnl" sz="1800" dirty="0" smtClean="0"/>
              <a:t> </a:t>
            </a:r>
            <a:r>
              <a:rPr lang="es-ES_tradnl" sz="1800" dirty="0" err="1" smtClean="0"/>
              <a:t>glands</a:t>
            </a:r>
            <a:endParaRPr lang="es-ES_tradnl" sz="1800" dirty="0" smtClean="0"/>
          </a:p>
          <a:p>
            <a:r>
              <a:rPr lang="es-ES_tradnl" sz="1800" dirty="0" smtClean="0"/>
              <a:t>(</a:t>
            </a:r>
            <a:r>
              <a:rPr lang="es-ES_tradnl" sz="1800" dirty="0" err="1" smtClean="0">
                <a:solidFill>
                  <a:srgbClr val="0000FF"/>
                </a:solidFill>
              </a:rPr>
              <a:t>amylase</a:t>
            </a:r>
            <a:r>
              <a:rPr lang="es-ES_tradnl" sz="1800" dirty="0" smtClean="0">
                <a:solidFill>
                  <a:srgbClr val="0000FF"/>
                </a:solidFill>
              </a:rPr>
              <a:t>,</a:t>
            </a:r>
          </a:p>
          <a:p>
            <a:r>
              <a:rPr lang="es-ES_tradnl" sz="1800" dirty="0" err="1" smtClean="0">
                <a:solidFill>
                  <a:srgbClr val="0000FF"/>
                </a:solidFill>
              </a:rPr>
              <a:t>lipase</a:t>
            </a:r>
            <a:r>
              <a:rPr lang="es-ES_tradnl" sz="1800" dirty="0" smtClean="0"/>
              <a:t>)</a:t>
            </a:r>
          </a:p>
          <a:p>
            <a:r>
              <a:rPr lang="es-ES_tradnl" sz="1800" dirty="0" err="1" smtClean="0"/>
              <a:t>stomach</a:t>
            </a:r>
            <a:r>
              <a:rPr lang="es-ES_tradnl" sz="1800" dirty="0" smtClean="0"/>
              <a:t> (</a:t>
            </a:r>
            <a:r>
              <a:rPr lang="es-ES_tradnl" sz="1800" dirty="0" err="1" smtClean="0">
                <a:solidFill>
                  <a:srgbClr val="0000FF"/>
                </a:solidFill>
              </a:rPr>
              <a:t>pepsin</a:t>
            </a:r>
            <a:r>
              <a:rPr lang="es-ES_tradnl" sz="1800" dirty="0" smtClean="0"/>
              <a:t>)</a:t>
            </a:r>
          </a:p>
          <a:p>
            <a:r>
              <a:rPr lang="es-ES_tradnl" sz="1800" dirty="0" err="1" smtClean="0"/>
              <a:t>pancreas</a:t>
            </a:r>
            <a:endParaRPr lang="es-ES_tradnl" sz="1800" dirty="0" smtClean="0"/>
          </a:p>
          <a:p>
            <a:r>
              <a:rPr lang="es-ES_tradnl" sz="1800" dirty="0" smtClean="0"/>
              <a:t>(</a:t>
            </a:r>
            <a:r>
              <a:rPr lang="es-ES_tradnl" sz="1800" dirty="0" err="1" smtClean="0">
                <a:solidFill>
                  <a:srgbClr val="0000FF"/>
                </a:solidFill>
              </a:rPr>
              <a:t>amylase</a:t>
            </a:r>
            <a:r>
              <a:rPr lang="es-ES_tradnl" sz="1800" dirty="0" smtClean="0">
                <a:solidFill>
                  <a:srgbClr val="0000FF"/>
                </a:solidFill>
              </a:rPr>
              <a:t>,</a:t>
            </a:r>
          </a:p>
          <a:p>
            <a:r>
              <a:rPr lang="es-ES_tradnl" sz="1800" dirty="0" err="1" smtClean="0">
                <a:solidFill>
                  <a:srgbClr val="0000FF"/>
                </a:solidFill>
              </a:rPr>
              <a:t>trypsin</a:t>
            </a:r>
            <a:r>
              <a:rPr lang="es-ES_tradnl" sz="1800" dirty="0" smtClean="0">
                <a:solidFill>
                  <a:srgbClr val="0000FF"/>
                </a:solidFill>
              </a:rPr>
              <a:t>,</a:t>
            </a:r>
          </a:p>
          <a:p>
            <a:r>
              <a:rPr lang="es-ES_tradnl" sz="1800" dirty="0" err="1" smtClean="0">
                <a:solidFill>
                  <a:srgbClr val="0000FF"/>
                </a:solidFill>
              </a:rPr>
              <a:t>lipase</a:t>
            </a:r>
            <a:r>
              <a:rPr lang="es-ES_tradnl" sz="1800" dirty="0" smtClean="0"/>
              <a:t>) </a:t>
            </a:r>
          </a:p>
          <a:p>
            <a:endParaRPr lang="es-ES_tradnl" sz="1800" dirty="0" smtClean="0"/>
          </a:p>
          <a:p>
            <a:endParaRPr lang="es-ES_tradnl" sz="1800" dirty="0"/>
          </a:p>
        </p:txBody>
      </p:sp>
      <p:sp>
        <p:nvSpPr>
          <p:cNvPr id="14" name="TextBox 13"/>
          <p:cNvSpPr txBox="1"/>
          <p:nvPr/>
        </p:nvSpPr>
        <p:spPr>
          <a:xfrm>
            <a:off x="4495800" y="2057400"/>
            <a:ext cx="1523999" cy="2585323"/>
          </a:xfrm>
          <a:prstGeom prst="rect">
            <a:avLst/>
          </a:prstGeom>
          <a:noFill/>
        </p:spPr>
        <p:txBody>
          <a:bodyPr wrap="square" rtlCol="0">
            <a:spAutoFit/>
          </a:bodyPr>
          <a:lstStyle/>
          <a:p>
            <a:r>
              <a:rPr lang="es-ES_tradnl" sz="1800" dirty="0" err="1" smtClean="0"/>
              <a:t>enzymes</a:t>
            </a:r>
            <a:r>
              <a:rPr lang="es-ES_tradnl" sz="1800" dirty="0" smtClean="0"/>
              <a:t> </a:t>
            </a:r>
            <a:r>
              <a:rPr lang="es-ES_tradnl" sz="1800" dirty="0" err="1" smtClean="0"/>
              <a:t>attached</a:t>
            </a:r>
            <a:r>
              <a:rPr lang="es-ES_tradnl" sz="1800" dirty="0" smtClean="0"/>
              <a:t> </a:t>
            </a:r>
            <a:r>
              <a:rPr lang="es-ES_tradnl" sz="1800" dirty="0" err="1" smtClean="0"/>
              <a:t>to</a:t>
            </a:r>
            <a:r>
              <a:rPr lang="es-ES_tradnl" sz="1800" dirty="0" smtClean="0"/>
              <a:t> </a:t>
            </a:r>
            <a:r>
              <a:rPr lang="es-ES_tradnl" sz="1800" dirty="0" err="1" smtClean="0"/>
              <a:t>the</a:t>
            </a:r>
            <a:r>
              <a:rPr lang="es-ES_tradnl" sz="1800" dirty="0" smtClean="0"/>
              <a:t> </a:t>
            </a:r>
            <a:r>
              <a:rPr lang="es-ES_tradnl" sz="1800" dirty="0" err="1" smtClean="0"/>
              <a:t>brush</a:t>
            </a:r>
            <a:r>
              <a:rPr lang="es-ES_tradnl" sz="1800" dirty="0" smtClean="0"/>
              <a:t>-</a:t>
            </a:r>
            <a:r>
              <a:rPr lang="es-ES_tradnl" sz="1800" dirty="0" err="1" smtClean="0"/>
              <a:t>border</a:t>
            </a:r>
            <a:r>
              <a:rPr lang="es-ES_tradnl" sz="1800" dirty="0" smtClean="0"/>
              <a:t> </a:t>
            </a:r>
            <a:r>
              <a:rPr lang="es-ES_tradnl" sz="1800" dirty="0" err="1" smtClean="0"/>
              <a:t>of</a:t>
            </a:r>
            <a:r>
              <a:rPr lang="es-ES_tradnl" sz="1800" dirty="0" smtClean="0"/>
              <a:t> intestinal </a:t>
            </a:r>
            <a:r>
              <a:rPr lang="es-ES_tradnl" sz="1800" dirty="0" err="1" smtClean="0"/>
              <a:t>cells</a:t>
            </a:r>
            <a:endParaRPr lang="es-ES_tradnl" sz="1800" dirty="0" smtClean="0"/>
          </a:p>
          <a:p>
            <a:r>
              <a:rPr lang="es-ES_tradnl" sz="1800" dirty="0" smtClean="0"/>
              <a:t>(</a:t>
            </a:r>
            <a:r>
              <a:rPr lang="es-ES_tradnl" sz="1800" dirty="0" smtClean="0">
                <a:solidFill>
                  <a:srgbClr val="0000FF"/>
                </a:solidFill>
              </a:rPr>
              <a:t>lactase, </a:t>
            </a:r>
            <a:r>
              <a:rPr lang="es-ES_tradnl" sz="1800" dirty="0" err="1" smtClean="0">
                <a:solidFill>
                  <a:srgbClr val="0000FF"/>
                </a:solidFill>
              </a:rPr>
              <a:t>sucrase</a:t>
            </a:r>
            <a:r>
              <a:rPr lang="es-ES_tradnl" sz="1800" dirty="0" smtClean="0"/>
              <a:t>)</a:t>
            </a:r>
          </a:p>
          <a:p>
            <a:endParaRPr lang="es-ES_tradnl" sz="1800" dirty="0"/>
          </a:p>
        </p:txBody>
      </p:sp>
      <p:sp>
        <p:nvSpPr>
          <p:cNvPr id="15" name="TextBox 14"/>
          <p:cNvSpPr txBox="1"/>
          <p:nvPr/>
        </p:nvSpPr>
        <p:spPr>
          <a:xfrm>
            <a:off x="6781800" y="1524000"/>
            <a:ext cx="1523999" cy="2862323"/>
          </a:xfrm>
          <a:prstGeom prst="rect">
            <a:avLst/>
          </a:prstGeom>
          <a:noFill/>
        </p:spPr>
        <p:txBody>
          <a:bodyPr wrap="square" rtlCol="0">
            <a:spAutoFit/>
          </a:bodyPr>
          <a:lstStyle/>
          <a:p>
            <a:r>
              <a:rPr lang="es-ES_tradnl" sz="1800" dirty="0" err="1" smtClean="0"/>
              <a:t>many</a:t>
            </a:r>
            <a:r>
              <a:rPr lang="es-ES_tradnl" sz="1800" dirty="0" smtClean="0"/>
              <a:t> </a:t>
            </a:r>
            <a:r>
              <a:rPr lang="es-ES_tradnl" sz="1800" dirty="0" err="1" smtClean="0"/>
              <a:t>transport</a:t>
            </a:r>
            <a:r>
              <a:rPr lang="es-ES_tradnl" sz="1800" dirty="0" smtClean="0"/>
              <a:t> </a:t>
            </a:r>
            <a:r>
              <a:rPr lang="es-ES_tradnl" sz="1800" dirty="0" err="1" smtClean="0"/>
              <a:t>proteins</a:t>
            </a:r>
            <a:r>
              <a:rPr lang="es-ES_tradnl" sz="1800" dirty="0" smtClean="0"/>
              <a:t>  </a:t>
            </a:r>
            <a:r>
              <a:rPr lang="es-ES_tradnl" sz="1800" dirty="0" err="1" smtClean="0"/>
              <a:t>attached</a:t>
            </a:r>
            <a:r>
              <a:rPr lang="es-ES_tradnl" sz="1800" dirty="0" smtClean="0"/>
              <a:t> </a:t>
            </a:r>
            <a:r>
              <a:rPr lang="es-ES_tradnl" sz="1800" dirty="0" err="1" smtClean="0"/>
              <a:t>to</a:t>
            </a:r>
            <a:r>
              <a:rPr lang="es-ES_tradnl" sz="1800" dirty="0" smtClean="0"/>
              <a:t> </a:t>
            </a:r>
            <a:r>
              <a:rPr lang="es-ES_tradnl" sz="1800" dirty="0" err="1" smtClean="0"/>
              <a:t>the</a:t>
            </a:r>
            <a:r>
              <a:rPr lang="es-ES_tradnl" sz="1800" dirty="0" smtClean="0"/>
              <a:t> </a:t>
            </a:r>
            <a:r>
              <a:rPr lang="es-ES_tradnl" sz="1800" dirty="0" err="1" smtClean="0"/>
              <a:t>brush</a:t>
            </a:r>
            <a:r>
              <a:rPr lang="es-ES_tradnl" sz="1800" dirty="0" smtClean="0"/>
              <a:t>-</a:t>
            </a:r>
            <a:r>
              <a:rPr lang="es-ES_tradnl" sz="1800" dirty="0" err="1" smtClean="0"/>
              <a:t>border</a:t>
            </a:r>
            <a:r>
              <a:rPr lang="es-ES_tradnl" sz="1800" dirty="0" smtClean="0"/>
              <a:t> </a:t>
            </a:r>
            <a:r>
              <a:rPr lang="es-ES_tradnl" sz="1800" dirty="0" err="1" smtClean="0"/>
              <a:t>of</a:t>
            </a:r>
            <a:r>
              <a:rPr lang="es-ES_tradnl" sz="1800" dirty="0" smtClean="0"/>
              <a:t> intestinal </a:t>
            </a:r>
            <a:r>
              <a:rPr lang="es-ES_tradnl" sz="1800" dirty="0" err="1" smtClean="0"/>
              <a:t>cells</a:t>
            </a:r>
            <a:endParaRPr lang="es-ES_tradnl" sz="1800" dirty="0" smtClean="0"/>
          </a:p>
          <a:p>
            <a:endParaRPr lang="es-ES_tradnl" sz="1800" dirty="0" smtClean="0"/>
          </a:p>
          <a:p>
            <a:endParaRPr lang="es-ES_tradnl" sz="1800" dirty="0"/>
          </a:p>
        </p:txBody>
      </p:sp>
      <p:sp>
        <p:nvSpPr>
          <p:cNvPr id="16" name="TextBox 1"/>
          <p:cNvSpPr txBox="1">
            <a:spLocks noChangeArrowheads="1"/>
          </p:cNvSpPr>
          <p:nvPr/>
        </p:nvSpPr>
        <p:spPr bwMode="auto">
          <a:xfrm>
            <a:off x="2590800" y="56388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17" name="Slide Number Placeholder 16"/>
          <p:cNvSpPr>
            <a:spLocks noGrp="1"/>
          </p:cNvSpPr>
          <p:nvPr>
            <p:ph type="sldNum" sz="quarter" idx="12"/>
          </p:nvPr>
        </p:nvSpPr>
        <p:spPr/>
        <p:txBody>
          <a:bodyPr/>
          <a:lstStyle/>
          <a:p>
            <a:pPr>
              <a:defRPr/>
            </a:pPr>
            <a:fld id="{1FE95F59-B3B4-E34C-A2EA-04C060386DAD}"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1400" y="609600"/>
            <a:ext cx="2155608" cy="461665"/>
          </a:xfrm>
          <a:prstGeom prst="rect">
            <a:avLst/>
          </a:prstGeom>
          <a:noFill/>
        </p:spPr>
        <p:txBody>
          <a:bodyPr wrap="none" rtlCol="0">
            <a:spAutoFit/>
          </a:bodyPr>
          <a:lstStyle/>
          <a:p>
            <a:r>
              <a:rPr lang="es-ES_tradnl" dirty="0" err="1" smtClean="0"/>
              <a:t>To</a:t>
            </a:r>
            <a:r>
              <a:rPr lang="es-ES_tradnl" dirty="0" smtClean="0"/>
              <a:t> </a:t>
            </a:r>
            <a:r>
              <a:rPr lang="es-ES_tradnl" dirty="0" err="1" smtClean="0"/>
              <a:t>Remember</a:t>
            </a:r>
            <a:endParaRPr lang="es-ES_tradnl" dirty="0"/>
          </a:p>
        </p:txBody>
      </p:sp>
      <p:sp>
        <p:nvSpPr>
          <p:cNvPr id="6" name="TextBox 5"/>
          <p:cNvSpPr txBox="1"/>
          <p:nvPr/>
        </p:nvSpPr>
        <p:spPr>
          <a:xfrm>
            <a:off x="200476" y="1371600"/>
            <a:ext cx="8714924" cy="3785652"/>
          </a:xfrm>
          <a:prstGeom prst="rect">
            <a:avLst/>
          </a:prstGeom>
          <a:noFill/>
        </p:spPr>
        <p:txBody>
          <a:bodyPr wrap="square" rtlCol="0">
            <a:spAutoFit/>
          </a:bodyPr>
          <a:lstStyle/>
          <a:p>
            <a:r>
              <a:rPr lang="es-ES_tradnl" dirty="0" smtClean="0"/>
              <a:t>1) </a:t>
            </a:r>
            <a:r>
              <a:rPr lang="es-ES_tradnl" dirty="0" err="1" smtClean="0"/>
              <a:t>For</a:t>
            </a:r>
            <a:r>
              <a:rPr lang="es-ES_tradnl" dirty="0" smtClean="0"/>
              <a:t> </a:t>
            </a:r>
            <a:r>
              <a:rPr lang="es-ES_tradnl" dirty="0" err="1" smtClean="0"/>
              <a:t>many</a:t>
            </a:r>
            <a:r>
              <a:rPr lang="es-ES_tradnl" dirty="0" smtClean="0"/>
              <a:t> </a:t>
            </a:r>
            <a:r>
              <a:rPr lang="es-ES_tradnl" dirty="0" err="1" smtClean="0"/>
              <a:t>nutrients</a:t>
            </a:r>
            <a:r>
              <a:rPr lang="es-ES_tradnl" dirty="0" smtClean="0"/>
              <a:t>, </a:t>
            </a:r>
            <a:r>
              <a:rPr lang="es-ES_tradnl" dirty="0" err="1" smtClean="0"/>
              <a:t>the</a:t>
            </a:r>
            <a:r>
              <a:rPr lang="es-ES_tradnl" dirty="0" smtClean="0"/>
              <a:t> </a:t>
            </a:r>
            <a:r>
              <a:rPr lang="es-ES_tradnl" dirty="0" err="1" smtClean="0"/>
              <a:t>process</a:t>
            </a:r>
            <a:r>
              <a:rPr lang="es-ES_tradnl" dirty="0" smtClean="0"/>
              <a:t> </a:t>
            </a:r>
            <a:r>
              <a:rPr lang="es-ES_tradnl" dirty="0" err="1" smtClean="0"/>
              <a:t>of</a:t>
            </a:r>
            <a:r>
              <a:rPr lang="es-ES_tradnl" dirty="0" smtClean="0"/>
              <a:t> </a:t>
            </a:r>
            <a:r>
              <a:rPr lang="es-ES_tradnl" dirty="0" err="1" smtClean="0"/>
              <a:t>assimilation</a:t>
            </a:r>
            <a:r>
              <a:rPr lang="es-ES_tradnl" dirty="0" smtClean="0"/>
              <a:t> </a:t>
            </a:r>
            <a:r>
              <a:rPr lang="es-ES_tradnl" dirty="0" err="1" smtClean="0"/>
              <a:t>consists</a:t>
            </a:r>
            <a:r>
              <a:rPr lang="es-ES_tradnl" dirty="0" smtClean="0"/>
              <a:t> </a:t>
            </a:r>
            <a:r>
              <a:rPr lang="es-ES_tradnl" dirty="0" err="1" smtClean="0"/>
              <a:t>of</a:t>
            </a:r>
            <a:r>
              <a:rPr lang="es-ES_tradnl" dirty="0"/>
              <a:t> </a:t>
            </a:r>
            <a:r>
              <a:rPr lang="es-ES_tradnl" dirty="0" err="1" smtClean="0"/>
              <a:t>four</a:t>
            </a:r>
            <a:r>
              <a:rPr lang="es-ES_tradnl" dirty="0" smtClean="0"/>
              <a:t> </a:t>
            </a:r>
            <a:r>
              <a:rPr lang="es-ES_tradnl" dirty="0" err="1" smtClean="0"/>
              <a:t>steps</a:t>
            </a:r>
            <a:r>
              <a:rPr lang="es-ES_tradnl" dirty="0" smtClean="0"/>
              <a:t>: </a:t>
            </a:r>
            <a:r>
              <a:rPr lang="es-ES_tradnl" dirty="0" err="1" smtClean="0"/>
              <a:t>physical</a:t>
            </a:r>
            <a:r>
              <a:rPr lang="es-ES_tradnl" dirty="0" smtClean="0"/>
              <a:t> </a:t>
            </a:r>
            <a:r>
              <a:rPr lang="es-ES_tradnl" dirty="0" err="1" smtClean="0"/>
              <a:t>processing</a:t>
            </a:r>
            <a:r>
              <a:rPr lang="es-ES_tradnl" dirty="0" smtClean="0"/>
              <a:t>, </a:t>
            </a:r>
            <a:r>
              <a:rPr lang="es-ES_tradnl" dirty="0" err="1" smtClean="0"/>
              <a:t>luminal</a:t>
            </a:r>
            <a:r>
              <a:rPr lang="es-ES_tradnl" dirty="0" smtClean="0"/>
              <a:t> </a:t>
            </a:r>
            <a:r>
              <a:rPr lang="es-ES_tradnl" dirty="0" err="1" smtClean="0"/>
              <a:t>digestion</a:t>
            </a:r>
            <a:r>
              <a:rPr lang="es-ES_tradnl" dirty="0" smtClean="0"/>
              <a:t>, </a:t>
            </a:r>
            <a:r>
              <a:rPr lang="es-ES_tradnl" dirty="0" err="1" smtClean="0"/>
              <a:t>membrane</a:t>
            </a:r>
            <a:r>
              <a:rPr lang="es-ES_tradnl" dirty="0" smtClean="0"/>
              <a:t> </a:t>
            </a:r>
            <a:r>
              <a:rPr lang="es-ES_tradnl" dirty="0" err="1" smtClean="0"/>
              <a:t>digestion</a:t>
            </a:r>
            <a:r>
              <a:rPr lang="es-ES_tradnl" dirty="0" smtClean="0"/>
              <a:t>, </a:t>
            </a:r>
            <a:r>
              <a:rPr lang="es-ES_tradnl" dirty="0" err="1" smtClean="0"/>
              <a:t>and</a:t>
            </a:r>
            <a:r>
              <a:rPr lang="es-ES_tradnl" dirty="0" smtClean="0"/>
              <a:t> </a:t>
            </a:r>
            <a:r>
              <a:rPr lang="es-ES_tradnl" dirty="0" err="1" smtClean="0"/>
              <a:t>uptake</a:t>
            </a:r>
            <a:r>
              <a:rPr lang="es-ES_tradnl" dirty="0" smtClean="0"/>
              <a:t>/</a:t>
            </a:r>
            <a:r>
              <a:rPr lang="es-ES_tradnl" dirty="0" err="1" smtClean="0"/>
              <a:t>transport</a:t>
            </a:r>
            <a:r>
              <a:rPr lang="es-ES_tradnl" dirty="0" smtClean="0"/>
              <a:t>.</a:t>
            </a:r>
          </a:p>
          <a:p>
            <a:endParaRPr lang="es-ES_tradnl" dirty="0" smtClean="0"/>
          </a:p>
          <a:p>
            <a:r>
              <a:rPr lang="es-ES_tradnl" dirty="0" smtClean="0"/>
              <a:t>2) </a:t>
            </a:r>
            <a:r>
              <a:rPr lang="es-ES_tradnl" dirty="0" err="1" smtClean="0"/>
              <a:t>The</a:t>
            </a:r>
            <a:r>
              <a:rPr lang="es-ES_tradnl" dirty="0" smtClean="0"/>
              <a:t> </a:t>
            </a:r>
            <a:r>
              <a:rPr lang="es-ES_tradnl" dirty="0" err="1" smtClean="0"/>
              <a:t>glands</a:t>
            </a:r>
            <a:r>
              <a:rPr lang="es-ES_tradnl" dirty="0" smtClean="0"/>
              <a:t> </a:t>
            </a:r>
            <a:r>
              <a:rPr lang="es-ES_tradnl" dirty="0" err="1" smtClean="0"/>
              <a:t>that</a:t>
            </a:r>
            <a:r>
              <a:rPr lang="es-ES_tradnl" dirty="0" smtClean="0"/>
              <a:t> secrete </a:t>
            </a:r>
            <a:r>
              <a:rPr lang="es-ES_tradnl" dirty="0" err="1" smtClean="0"/>
              <a:t>the</a:t>
            </a:r>
            <a:r>
              <a:rPr lang="es-ES_tradnl" dirty="0" smtClean="0"/>
              <a:t> </a:t>
            </a:r>
            <a:r>
              <a:rPr lang="es-ES_tradnl" dirty="0" err="1" smtClean="0"/>
              <a:t>enzymes</a:t>
            </a:r>
            <a:r>
              <a:rPr lang="es-ES_tradnl" dirty="0" smtClean="0"/>
              <a:t> </a:t>
            </a:r>
            <a:r>
              <a:rPr lang="es-ES_tradnl" dirty="0" err="1" smtClean="0"/>
              <a:t>that</a:t>
            </a:r>
            <a:r>
              <a:rPr lang="es-ES_tradnl" dirty="0" smtClean="0"/>
              <a:t> </a:t>
            </a:r>
            <a:r>
              <a:rPr lang="es-ES_tradnl" dirty="0" err="1" smtClean="0"/>
              <a:t>act</a:t>
            </a:r>
            <a:r>
              <a:rPr lang="es-ES_tradnl" dirty="0" smtClean="0"/>
              <a:t> in </a:t>
            </a:r>
            <a:r>
              <a:rPr lang="es-ES_tradnl" dirty="0" err="1" smtClean="0"/>
              <a:t>the</a:t>
            </a:r>
            <a:r>
              <a:rPr lang="es-ES_tradnl" dirty="0" smtClean="0"/>
              <a:t> lumen </a:t>
            </a:r>
            <a:r>
              <a:rPr lang="es-ES_tradnl" dirty="0" err="1" smtClean="0"/>
              <a:t>of</a:t>
            </a:r>
            <a:r>
              <a:rPr lang="es-ES_tradnl" dirty="0" smtClean="0"/>
              <a:t> </a:t>
            </a:r>
            <a:r>
              <a:rPr lang="es-ES_tradnl" dirty="0" err="1" smtClean="0"/>
              <a:t>the</a:t>
            </a:r>
            <a:r>
              <a:rPr lang="es-ES_tradnl" dirty="0" smtClean="0"/>
              <a:t> gastrointestinal </a:t>
            </a:r>
            <a:r>
              <a:rPr lang="es-ES_tradnl" dirty="0" err="1" smtClean="0"/>
              <a:t>tract</a:t>
            </a:r>
            <a:r>
              <a:rPr lang="es-ES_tradnl" dirty="0" smtClean="0"/>
              <a:t> are: </a:t>
            </a:r>
            <a:r>
              <a:rPr lang="es-ES_tradnl" dirty="0" err="1" smtClean="0"/>
              <a:t>the</a:t>
            </a:r>
            <a:r>
              <a:rPr lang="es-ES_tradnl" dirty="0" smtClean="0"/>
              <a:t> </a:t>
            </a:r>
            <a:r>
              <a:rPr lang="es-ES_tradnl" dirty="0" err="1" smtClean="0"/>
              <a:t>salivary</a:t>
            </a:r>
            <a:r>
              <a:rPr lang="es-ES_tradnl" dirty="0" smtClean="0"/>
              <a:t> </a:t>
            </a:r>
            <a:r>
              <a:rPr lang="es-ES_tradnl" dirty="0" err="1" smtClean="0"/>
              <a:t>gland</a:t>
            </a:r>
            <a:r>
              <a:rPr lang="es-ES_tradnl" dirty="0" smtClean="0"/>
              <a:t>, </a:t>
            </a:r>
            <a:r>
              <a:rPr lang="es-ES_tradnl" dirty="0" err="1" smtClean="0"/>
              <a:t>the</a:t>
            </a:r>
            <a:r>
              <a:rPr lang="es-ES_tradnl" dirty="0" smtClean="0"/>
              <a:t> </a:t>
            </a:r>
            <a:r>
              <a:rPr lang="es-ES_tradnl" dirty="0" err="1" smtClean="0"/>
              <a:t>stomach</a:t>
            </a:r>
            <a:r>
              <a:rPr lang="es-ES_tradnl" dirty="0" smtClean="0"/>
              <a:t>, </a:t>
            </a:r>
            <a:r>
              <a:rPr lang="es-ES_tradnl" dirty="0" err="1" smtClean="0"/>
              <a:t>and</a:t>
            </a:r>
            <a:r>
              <a:rPr lang="es-ES_tradnl" dirty="0" smtClean="0"/>
              <a:t> </a:t>
            </a:r>
            <a:r>
              <a:rPr lang="es-ES_tradnl" dirty="0" err="1" smtClean="0"/>
              <a:t>the</a:t>
            </a:r>
            <a:r>
              <a:rPr lang="es-ES_tradnl" dirty="0" smtClean="0"/>
              <a:t> </a:t>
            </a:r>
            <a:r>
              <a:rPr lang="es-ES_tradnl" dirty="0" err="1" smtClean="0"/>
              <a:t>pancreas</a:t>
            </a:r>
            <a:r>
              <a:rPr lang="es-ES_tradnl" dirty="0" smtClean="0"/>
              <a:t>.</a:t>
            </a:r>
          </a:p>
          <a:p>
            <a:endParaRPr lang="es-ES_tradnl" dirty="0" smtClean="0"/>
          </a:p>
          <a:p>
            <a:r>
              <a:rPr lang="es-ES_tradnl" dirty="0" smtClean="0"/>
              <a:t>3) </a:t>
            </a:r>
            <a:r>
              <a:rPr lang="es-ES_tradnl" dirty="0" err="1" smtClean="0"/>
              <a:t>Disaccharides</a:t>
            </a:r>
            <a:r>
              <a:rPr lang="es-ES_tradnl" dirty="0" smtClean="0"/>
              <a:t> </a:t>
            </a:r>
            <a:r>
              <a:rPr lang="es-ES_tradnl" dirty="0" err="1" smtClean="0"/>
              <a:t>must</a:t>
            </a:r>
            <a:r>
              <a:rPr lang="es-ES_tradnl" dirty="0" smtClean="0"/>
              <a:t> be </a:t>
            </a:r>
            <a:r>
              <a:rPr lang="es-ES_tradnl" dirty="0" err="1" smtClean="0"/>
              <a:t>hydrolyzed</a:t>
            </a:r>
            <a:r>
              <a:rPr lang="es-ES_tradnl" dirty="0" smtClean="0"/>
              <a:t> (broken </a:t>
            </a:r>
            <a:r>
              <a:rPr lang="es-ES_tradnl" dirty="0" err="1" smtClean="0"/>
              <a:t>down</a:t>
            </a:r>
            <a:r>
              <a:rPr lang="es-ES_tradnl" dirty="0" smtClean="0"/>
              <a:t>) </a:t>
            </a:r>
            <a:r>
              <a:rPr lang="es-ES_tradnl" dirty="0" err="1" smtClean="0"/>
              <a:t>into</a:t>
            </a:r>
            <a:r>
              <a:rPr lang="es-ES_tradnl" dirty="0" smtClean="0"/>
              <a:t> </a:t>
            </a:r>
            <a:r>
              <a:rPr lang="es-ES_tradnl" dirty="0" err="1" smtClean="0"/>
              <a:t>monosaccharides</a:t>
            </a:r>
            <a:r>
              <a:rPr lang="es-ES_tradnl" dirty="0" smtClean="0"/>
              <a:t>  </a:t>
            </a:r>
            <a:endParaRPr lang="es-ES_tradnl" dirty="0"/>
          </a:p>
        </p:txBody>
      </p:sp>
      <p:sp>
        <p:nvSpPr>
          <p:cNvPr id="4" name="Slide Number Placeholder 3"/>
          <p:cNvSpPr>
            <a:spLocks noGrp="1"/>
          </p:cNvSpPr>
          <p:nvPr>
            <p:ph type="sldNum" sz="quarter" idx="12"/>
          </p:nvPr>
        </p:nvSpPr>
        <p:spPr/>
        <p:txBody>
          <a:bodyPr/>
          <a:lstStyle/>
          <a:p>
            <a:pPr>
              <a:defRPr/>
            </a:pPr>
            <a:fld id="{FF698C37-25A4-D84B-8BB9-858282E308C2}"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762125" y="476250"/>
            <a:ext cx="6235700" cy="946150"/>
          </a:xfrm>
          <a:prstGeom prst="rect">
            <a:avLst/>
          </a:prstGeom>
          <a:noFill/>
          <a:ln w="9525">
            <a:noFill/>
            <a:miter lim="800000"/>
            <a:headEnd/>
            <a:tailEnd/>
          </a:ln>
        </p:spPr>
        <p:txBody>
          <a:bodyPr wrap="none">
            <a:prstTxWarp prst="textNoShape">
              <a:avLst/>
            </a:prstTxWarp>
            <a:spAutoFit/>
          </a:bodyPr>
          <a:lstStyle/>
          <a:p>
            <a:pPr algn="ctr"/>
            <a:r>
              <a:rPr lang="en-US" sz="2800">
                <a:solidFill>
                  <a:srgbClr val="000000"/>
                </a:solidFill>
              </a:rPr>
              <a:t>The evolution of lactose tolerance in</a:t>
            </a:r>
          </a:p>
          <a:p>
            <a:pPr algn="ctr"/>
            <a:r>
              <a:rPr lang="en-US" sz="2800" i="1" u="sng">
                <a:solidFill>
                  <a:srgbClr val="000000"/>
                </a:solidFill>
              </a:rPr>
              <a:t>Homo sapiens</a:t>
            </a:r>
            <a:r>
              <a:rPr lang="en-US" sz="2800">
                <a:solidFill>
                  <a:srgbClr val="000000"/>
                </a:solidFill>
              </a:rPr>
              <a:t> (sapiens?)</a:t>
            </a:r>
            <a:endParaRPr lang="en-US">
              <a:solidFill>
                <a:srgbClr val="000000"/>
              </a:solidFill>
            </a:endParaRPr>
          </a:p>
        </p:txBody>
      </p:sp>
      <p:sp>
        <p:nvSpPr>
          <p:cNvPr id="79875" name="Text Box 3"/>
          <p:cNvSpPr txBox="1">
            <a:spLocks noChangeArrowheads="1"/>
          </p:cNvSpPr>
          <p:nvPr/>
        </p:nvSpPr>
        <p:spPr bwMode="auto">
          <a:xfrm>
            <a:off x="746125" y="1979613"/>
            <a:ext cx="7905750" cy="3378200"/>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-We are mammals.</a:t>
            </a:r>
          </a:p>
          <a:p>
            <a:endParaRPr lang="en-US">
              <a:solidFill>
                <a:srgbClr val="000000"/>
              </a:solidFill>
            </a:endParaRPr>
          </a:p>
          <a:p>
            <a:r>
              <a:rPr lang="en-US">
                <a:solidFill>
                  <a:srgbClr val="000000"/>
                </a:solidFill>
              </a:rPr>
              <a:t>-Mammals are hairy, warm blooded (endothermic </a:t>
            </a:r>
          </a:p>
          <a:p>
            <a:r>
              <a:rPr lang="en-US">
                <a:solidFill>
                  <a:srgbClr val="000000"/>
                </a:solidFill>
              </a:rPr>
              <a:t>homeotherms), viviparous vertebrates, that feed </a:t>
            </a:r>
          </a:p>
          <a:p>
            <a:r>
              <a:rPr lang="en-US">
                <a:solidFill>
                  <a:srgbClr val="000000"/>
                </a:solidFill>
              </a:rPr>
              <a:t>their young on milk.</a:t>
            </a:r>
          </a:p>
          <a:p>
            <a:endParaRPr lang="en-US">
              <a:solidFill>
                <a:srgbClr val="000000"/>
              </a:solidFill>
            </a:endParaRPr>
          </a:p>
          <a:p>
            <a:r>
              <a:rPr lang="en-US">
                <a:solidFill>
                  <a:srgbClr val="000000"/>
                </a:solidFill>
              </a:rPr>
              <a:t>-Milk is a heterogeneous solution (its composition </a:t>
            </a:r>
          </a:p>
          <a:p>
            <a:r>
              <a:rPr lang="en-US">
                <a:solidFill>
                  <a:srgbClr val="000000"/>
                </a:solidFill>
              </a:rPr>
              <a:t>varies from species to species) that contains proteins,</a:t>
            </a:r>
          </a:p>
          <a:p>
            <a:r>
              <a:rPr lang="en-US">
                <a:solidFill>
                  <a:srgbClr val="000000"/>
                </a:solidFill>
              </a:rPr>
              <a:t>Lipids, </a:t>
            </a:r>
            <a:r>
              <a:rPr lang="en-US">
                <a:solidFill>
                  <a:srgbClr val="FF0000"/>
                </a:solidFill>
              </a:rPr>
              <a:t>carbohydrates</a:t>
            </a:r>
            <a:r>
              <a:rPr lang="en-US">
                <a:solidFill>
                  <a:srgbClr val="000000"/>
                </a:solidFill>
              </a:rPr>
              <a:t>, electrolytes, and vitamins.</a:t>
            </a:r>
          </a:p>
        </p:txBody>
      </p:sp>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srcRect/>
          <a:stretch>
            <a:fillRect/>
          </a:stretch>
        </p:blipFill>
        <p:spPr bwMode="auto">
          <a:xfrm>
            <a:off x="0" y="304800"/>
            <a:ext cx="6324600" cy="1871663"/>
          </a:xfrm>
          <a:prstGeom prst="rect">
            <a:avLst/>
          </a:prstGeom>
          <a:noFill/>
          <a:ln w="9525">
            <a:noFill/>
            <a:miter lim="800000"/>
            <a:headEnd/>
            <a:tailEnd/>
          </a:ln>
        </p:spPr>
      </p:pic>
      <p:sp>
        <p:nvSpPr>
          <p:cNvPr id="83971" name="Text Box 3"/>
          <p:cNvSpPr txBox="1">
            <a:spLocks noChangeArrowheads="1"/>
          </p:cNvSpPr>
          <p:nvPr/>
        </p:nvSpPr>
        <p:spPr bwMode="auto">
          <a:xfrm>
            <a:off x="228600" y="1981200"/>
            <a:ext cx="5665788" cy="198120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-Lactose is the primary carbohydrate</a:t>
            </a:r>
          </a:p>
          <a:p>
            <a:r>
              <a:rPr lang="en-US" sz="2000">
                <a:solidFill>
                  <a:srgbClr val="000000"/>
                </a:solidFill>
              </a:rPr>
              <a:t>in mammalian milk (a few marsupials </a:t>
            </a:r>
          </a:p>
          <a:p>
            <a:r>
              <a:rPr lang="en-US" sz="2000">
                <a:solidFill>
                  <a:srgbClr val="000000"/>
                </a:solidFill>
              </a:rPr>
              <a:t>secrete oligosaccharides of galactose).</a:t>
            </a:r>
          </a:p>
          <a:p>
            <a:r>
              <a:rPr lang="en-US" sz="2000">
                <a:solidFill>
                  <a:srgbClr val="000000"/>
                </a:solidFill>
              </a:rPr>
              <a:t>-Lactose is a disaccharide made of galactose</a:t>
            </a:r>
          </a:p>
          <a:p>
            <a:r>
              <a:rPr lang="en-US" sz="2000">
                <a:solidFill>
                  <a:srgbClr val="000000"/>
                </a:solidFill>
              </a:rPr>
              <a:t>and glucose joined by a 1-4 </a:t>
            </a:r>
            <a:r>
              <a:rPr lang="en-US" sz="2000">
                <a:solidFill>
                  <a:srgbClr val="000000"/>
                </a:solidFill>
                <a:latin typeface="Symbol" charset="2"/>
              </a:rPr>
              <a:t>b</a:t>
            </a:r>
            <a:r>
              <a:rPr lang="en-US" sz="2000">
                <a:solidFill>
                  <a:srgbClr val="000000"/>
                </a:solidFill>
              </a:rPr>
              <a:t> bond.</a:t>
            </a:r>
          </a:p>
          <a:p>
            <a:r>
              <a:rPr lang="en-US" sz="2000">
                <a:solidFill>
                  <a:srgbClr val="000000"/>
                </a:solidFill>
              </a:rPr>
              <a:t>-Lactose is very rare in nature except in milk.</a:t>
            </a:r>
            <a:r>
              <a:rPr lang="en-US">
                <a:solidFill>
                  <a:srgbClr val="000000"/>
                </a:solidFill>
              </a:rPr>
              <a:t> </a:t>
            </a:r>
          </a:p>
        </p:txBody>
      </p:sp>
      <p:sp>
        <p:nvSpPr>
          <p:cNvPr id="83972" name="Text Box 4"/>
          <p:cNvSpPr txBox="1">
            <a:spLocks noChangeArrowheads="1"/>
          </p:cNvSpPr>
          <p:nvPr/>
        </p:nvSpPr>
        <p:spPr bwMode="auto">
          <a:xfrm>
            <a:off x="6461125" y="608013"/>
            <a:ext cx="1284288" cy="822325"/>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Lactose</a:t>
            </a:r>
          </a:p>
          <a:p>
            <a:endParaRPr lang="en-US">
              <a:solidFill>
                <a:srgbClr val="000000"/>
              </a:solidFill>
            </a:endParaRPr>
          </a:p>
        </p:txBody>
      </p:sp>
      <p:sp>
        <p:nvSpPr>
          <p:cNvPr id="83973" name="Line 5"/>
          <p:cNvSpPr>
            <a:spLocks noChangeShapeType="1"/>
          </p:cNvSpPr>
          <p:nvPr/>
        </p:nvSpPr>
        <p:spPr bwMode="auto">
          <a:xfrm flipH="1">
            <a:off x="6934200" y="1143000"/>
            <a:ext cx="152400" cy="4191000"/>
          </a:xfrm>
          <a:prstGeom prst="line">
            <a:avLst/>
          </a:prstGeom>
          <a:noFill/>
          <a:ln w="22225">
            <a:solidFill>
              <a:schemeClr val="tx1"/>
            </a:solidFill>
            <a:round/>
            <a:headEnd/>
            <a:tailEnd type="triangle" w="med" len="med"/>
          </a:ln>
        </p:spPr>
        <p:txBody>
          <a:bodyPr wrap="none" anchor="ctr">
            <a:prstTxWarp prst="textNoShape">
              <a:avLst/>
            </a:prstTxWarp>
          </a:bodyPr>
          <a:lstStyle/>
          <a:p>
            <a:endParaRPr lang="es-ES_tradnl"/>
          </a:p>
        </p:txBody>
      </p:sp>
      <p:sp>
        <p:nvSpPr>
          <p:cNvPr id="83974" name="Line 6"/>
          <p:cNvSpPr>
            <a:spLocks noChangeShapeType="1"/>
          </p:cNvSpPr>
          <p:nvPr/>
        </p:nvSpPr>
        <p:spPr bwMode="auto">
          <a:xfrm>
            <a:off x="533400" y="5791200"/>
            <a:ext cx="8305800" cy="0"/>
          </a:xfrm>
          <a:prstGeom prst="line">
            <a:avLst/>
          </a:prstGeom>
          <a:noFill/>
          <a:ln w="19050">
            <a:solidFill>
              <a:srgbClr val="FF0000"/>
            </a:solidFill>
            <a:round/>
            <a:headEnd/>
            <a:tailEnd/>
          </a:ln>
        </p:spPr>
        <p:txBody>
          <a:bodyPr wrap="none" anchor="ctr">
            <a:prstTxWarp prst="textNoShape">
              <a:avLst/>
            </a:prstTxWarp>
          </a:bodyPr>
          <a:lstStyle/>
          <a:p>
            <a:endParaRPr lang="es-ES_tradnl"/>
          </a:p>
        </p:txBody>
      </p:sp>
      <p:sp>
        <p:nvSpPr>
          <p:cNvPr id="83975" name="Rectangle 7"/>
          <p:cNvSpPr>
            <a:spLocks noChangeArrowheads="1"/>
          </p:cNvSpPr>
          <p:nvPr/>
        </p:nvSpPr>
        <p:spPr bwMode="auto">
          <a:xfrm>
            <a:off x="5943600" y="5410200"/>
            <a:ext cx="20574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Lactase</a:t>
            </a:r>
            <a:endParaRPr lang="en-US">
              <a:solidFill>
                <a:srgbClr val="FFEA18"/>
              </a:solidFill>
            </a:endParaRPr>
          </a:p>
        </p:txBody>
      </p:sp>
      <p:sp>
        <p:nvSpPr>
          <p:cNvPr id="83976" name="Line 8"/>
          <p:cNvSpPr>
            <a:spLocks noChangeShapeType="1"/>
          </p:cNvSpPr>
          <p:nvPr/>
        </p:nvSpPr>
        <p:spPr bwMode="auto">
          <a:xfrm flipH="1" flipV="1">
            <a:off x="4572000" y="5029200"/>
            <a:ext cx="1219200" cy="3810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s-ES_tradnl"/>
          </a:p>
        </p:txBody>
      </p:sp>
      <p:sp>
        <p:nvSpPr>
          <p:cNvPr id="83977" name="Rectangle 9"/>
          <p:cNvSpPr>
            <a:spLocks noChangeArrowheads="1"/>
          </p:cNvSpPr>
          <p:nvPr/>
        </p:nvSpPr>
        <p:spPr bwMode="auto">
          <a:xfrm>
            <a:off x="1600200" y="4572000"/>
            <a:ext cx="2973388" cy="457200"/>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Glucose + Galactose</a:t>
            </a:r>
          </a:p>
        </p:txBody>
      </p:sp>
      <p:sp>
        <p:nvSpPr>
          <p:cNvPr id="83978" name="Line 10"/>
          <p:cNvSpPr>
            <a:spLocks noChangeShapeType="1"/>
          </p:cNvSpPr>
          <p:nvPr/>
        </p:nvSpPr>
        <p:spPr bwMode="auto">
          <a:xfrm>
            <a:off x="2971800" y="5181600"/>
            <a:ext cx="0" cy="1447800"/>
          </a:xfrm>
          <a:prstGeom prst="line">
            <a:avLst/>
          </a:prstGeom>
          <a:noFill/>
          <a:ln w="34925">
            <a:solidFill>
              <a:schemeClr val="tx1"/>
            </a:solidFill>
            <a:round/>
            <a:headEnd/>
            <a:tailEnd type="triangle" w="med" len="med"/>
          </a:ln>
        </p:spPr>
        <p:txBody>
          <a:bodyPr wrap="none" anchor="ctr">
            <a:prstTxWarp prst="textNoShape">
              <a:avLst/>
            </a:prstTxWarp>
          </a:bodyPr>
          <a:lstStyle/>
          <a:p>
            <a:endParaRPr lang="es-ES_tradnl"/>
          </a:p>
        </p:txBody>
      </p:sp>
      <p:sp>
        <p:nvSpPr>
          <p:cNvPr id="83979" name="Rectangle 11"/>
          <p:cNvSpPr>
            <a:spLocks noChangeArrowheads="1"/>
          </p:cNvSpPr>
          <p:nvPr/>
        </p:nvSpPr>
        <p:spPr bwMode="auto">
          <a:xfrm>
            <a:off x="1828800" y="5410200"/>
            <a:ext cx="2133600" cy="685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SGLT1</a:t>
            </a:r>
            <a:endParaRPr lang="en-US">
              <a:solidFill>
                <a:srgbClr val="FFEA18"/>
              </a:solidFill>
            </a:endParaRPr>
          </a:p>
        </p:txBody>
      </p:sp>
      <p:sp>
        <p:nvSpPr>
          <p:cNvPr id="12" name="Slide Number Placeholder 11"/>
          <p:cNvSpPr>
            <a:spLocks noGrp="1"/>
          </p:cNvSpPr>
          <p:nvPr>
            <p:ph type="sldNum" sz="quarter" idx="12"/>
          </p:nvPr>
        </p:nvSpPr>
        <p:spPr/>
        <p:txBody>
          <a:bodyPr/>
          <a:lstStyle/>
          <a:p>
            <a:pPr>
              <a:defRPr/>
            </a:pPr>
            <a:fld id="{1FE95F59-B3B4-E34C-A2EA-04C060386DAD}"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228600" y="0"/>
            <a:ext cx="7010400" cy="1465263"/>
          </a:xfrm>
          <a:prstGeom prst="rect">
            <a:avLst/>
          </a:prstGeom>
          <a:noFill/>
          <a:ln w="9525">
            <a:noFill/>
            <a:miter lim="800000"/>
            <a:headEnd/>
            <a:tailEnd/>
          </a:ln>
        </p:spPr>
        <p:txBody>
          <a:bodyPr>
            <a:prstTxWarp prst="textNoShape">
              <a:avLst/>
            </a:prstTxWarp>
            <a:spAutoFit/>
          </a:bodyPr>
          <a:lstStyle/>
          <a:p>
            <a:r>
              <a:rPr lang="en-US" sz="1800">
                <a:solidFill>
                  <a:srgbClr val="000000"/>
                </a:solidFill>
              </a:rPr>
              <a:t>-lactose intolerance is a genetically determined trait</a:t>
            </a:r>
          </a:p>
          <a:p>
            <a:r>
              <a:rPr lang="en-US" sz="1800">
                <a:solidFill>
                  <a:srgbClr val="000000"/>
                </a:solidFill>
              </a:rPr>
              <a:t>-It has simple Mendelian genetics (tolerance is dominant, </a:t>
            </a:r>
          </a:p>
          <a:p>
            <a:r>
              <a:rPr lang="en-US" sz="1800">
                <a:solidFill>
                  <a:srgbClr val="000000"/>
                </a:solidFill>
              </a:rPr>
              <a:t>intolerance is recessive).</a:t>
            </a:r>
          </a:p>
          <a:p>
            <a:r>
              <a:rPr lang="en-US" sz="1800">
                <a:solidFill>
                  <a:srgbClr val="000000"/>
                </a:solidFill>
              </a:rPr>
              <a:t>-Lactose intolerance is the ancestral condition in humans</a:t>
            </a:r>
          </a:p>
          <a:p>
            <a:r>
              <a:rPr lang="en-US" sz="1800">
                <a:solidFill>
                  <a:srgbClr val="000000"/>
                </a:solidFill>
              </a:rPr>
              <a:t>-Lactose tolerance evolved twice in humans, how come?</a:t>
            </a:r>
            <a:endParaRPr lang="en-US">
              <a:solidFill>
                <a:srgbClr val="000000"/>
              </a:solidFill>
            </a:endParaRPr>
          </a:p>
        </p:txBody>
      </p:sp>
      <p:pic>
        <p:nvPicPr>
          <p:cNvPr id="91139" name="Picture 6" descr="tp.4.gif"/>
          <p:cNvPicPr>
            <a:picLocks noChangeAspect="1"/>
          </p:cNvPicPr>
          <p:nvPr/>
        </p:nvPicPr>
        <p:blipFill>
          <a:blip r:embed="rId3"/>
          <a:srcRect/>
          <a:stretch>
            <a:fillRect/>
          </a:stretch>
        </p:blipFill>
        <p:spPr bwMode="auto">
          <a:xfrm>
            <a:off x="2476500" y="2451100"/>
            <a:ext cx="6667500" cy="4406900"/>
          </a:xfrm>
          <a:prstGeom prst="rect">
            <a:avLst/>
          </a:prstGeom>
          <a:noFill/>
          <a:ln w="9525">
            <a:noFill/>
            <a:miter lim="800000"/>
            <a:headEnd/>
            <a:tailEnd/>
          </a:ln>
        </p:spPr>
      </p:pic>
      <p:sp>
        <p:nvSpPr>
          <p:cNvPr id="8" name="Rectangle 4"/>
          <p:cNvSpPr>
            <a:spLocks noChangeArrowheads="1"/>
          </p:cNvSpPr>
          <p:nvPr/>
        </p:nvSpPr>
        <p:spPr bwMode="auto">
          <a:xfrm>
            <a:off x="4800600" y="1600200"/>
            <a:ext cx="4038600" cy="1384300"/>
          </a:xfrm>
          <a:prstGeom prst="rect">
            <a:avLst/>
          </a:prstGeom>
          <a:noFill/>
          <a:ln w="9525">
            <a:noFill/>
            <a:miter lim="800000"/>
            <a:headEnd/>
            <a:tailEnd/>
          </a:ln>
        </p:spPr>
        <p:txBody>
          <a:bodyPr>
            <a:prstTxWarp prst="textNoShape">
              <a:avLst/>
            </a:prstTxWarp>
            <a:spAutoFit/>
          </a:bodyPr>
          <a:lstStyle/>
          <a:p>
            <a:r>
              <a:rPr lang="en-US" sz="1800">
                <a:solidFill>
                  <a:srgbClr val="000000"/>
                </a:solidFill>
              </a:rPr>
              <a:t>in both cases as a result of “coevolution” with domestic ungulates (cows, goats, and camels).</a:t>
            </a:r>
            <a:endParaRPr lang="en-US">
              <a:solidFill>
                <a:srgbClr val="000000"/>
              </a:solidFill>
            </a:endParaRPr>
          </a:p>
          <a:p>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1FE95F59-B3B4-E34C-A2EA-04C060386DAD}"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57200" y="152400"/>
            <a:ext cx="6632575" cy="3937000"/>
          </a:xfrm>
          <a:prstGeom prst="rect">
            <a:avLst/>
          </a:prstGeom>
          <a:noFill/>
          <a:ln w="9525">
            <a:noFill/>
            <a:miter lim="800000"/>
            <a:headEnd/>
            <a:tailEnd/>
          </a:ln>
        </p:spPr>
        <p:txBody>
          <a:bodyPr>
            <a:prstTxWarp prst="textNoShape">
              <a:avLst/>
            </a:prstTxWarp>
            <a:spAutoFit/>
          </a:bodyPr>
          <a:lstStyle/>
          <a:p>
            <a:pPr algn="ctr"/>
            <a:r>
              <a:rPr lang="en-US" sz="2000">
                <a:solidFill>
                  <a:srgbClr val="000000"/>
                </a:solidFill>
              </a:rPr>
              <a:t>Hypotheses to explain the evolution of lactose tolerance</a:t>
            </a:r>
          </a:p>
          <a:p>
            <a:pPr eaLnBrk="1" hangingPunct="1">
              <a:lnSpc>
                <a:spcPct val="90000"/>
              </a:lnSpc>
              <a:spcBef>
                <a:spcPct val="20000"/>
              </a:spcBef>
              <a:buClr>
                <a:schemeClr val="accent1"/>
              </a:buClr>
              <a:buSzPct val="80000"/>
              <a:buFont typeface="Wingdings" charset="2"/>
              <a:buNone/>
            </a:pPr>
            <a:r>
              <a:rPr lang="en-US" sz="2000">
                <a:solidFill>
                  <a:srgbClr val="000000"/>
                </a:solidFill>
              </a:rPr>
              <a:t>Pastoralism (nutritional advantage, sensu stricto. Low latitudes)</a:t>
            </a:r>
          </a:p>
          <a:p>
            <a:pPr lvl="1" eaLnBrk="1" hangingPunct="1">
              <a:lnSpc>
                <a:spcPct val="90000"/>
              </a:lnSpc>
              <a:spcBef>
                <a:spcPct val="20000"/>
              </a:spcBef>
            </a:pPr>
            <a:endParaRPr lang="en-US" sz="2000">
              <a:solidFill>
                <a:srgbClr val="000000"/>
              </a:solidFill>
            </a:endParaRPr>
          </a:p>
          <a:p>
            <a:pPr eaLnBrk="1" hangingPunct="1">
              <a:lnSpc>
                <a:spcPct val="90000"/>
              </a:lnSpc>
              <a:spcBef>
                <a:spcPct val="20000"/>
              </a:spcBef>
              <a:buClr>
                <a:schemeClr val="accent1"/>
              </a:buClr>
              <a:buSzPct val="80000"/>
              <a:buFont typeface="Wingdings" charset="2"/>
              <a:buNone/>
            </a:pPr>
            <a:r>
              <a:rPr lang="en-US" sz="2000">
                <a:solidFill>
                  <a:srgbClr val="000000"/>
                </a:solidFill>
              </a:rPr>
              <a:t>Calcium absorption (high latitudes) </a:t>
            </a:r>
          </a:p>
          <a:p>
            <a:pPr lvl="1" eaLnBrk="1" hangingPunct="1">
              <a:lnSpc>
                <a:spcPct val="90000"/>
              </a:lnSpc>
              <a:spcBef>
                <a:spcPct val="20000"/>
              </a:spcBef>
              <a:buFontTx/>
              <a:buChar char="–"/>
            </a:pPr>
            <a:r>
              <a:rPr lang="en-US" sz="2000">
                <a:solidFill>
                  <a:srgbClr val="000000"/>
                </a:solidFill>
              </a:rPr>
              <a:t>The low availability of sunlight, and hence low synthesis of Vit. D is the the selective agent </a:t>
            </a:r>
          </a:p>
          <a:p>
            <a:pPr lvl="1" eaLnBrk="1" hangingPunct="1">
              <a:lnSpc>
                <a:spcPct val="90000"/>
              </a:lnSpc>
              <a:spcBef>
                <a:spcPct val="20000"/>
              </a:spcBef>
              <a:buFontTx/>
              <a:buChar char="–"/>
            </a:pPr>
            <a:r>
              <a:rPr lang="en-US" sz="2000">
                <a:solidFill>
                  <a:srgbClr val="000000"/>
                </a:solidFill>
              </a:rPr>
              <a:t>Milk has high Calcium content</a:t>
            </a:r>
          </a:p>
          <a:p>
            <a:pPr lvl="1" eaLnBrk="1" hangingPunct="1">
              <a:lnSpc>
                <a:spcPct val="90000"/>
              </a:lnSpc>
              <a:spcBef>
                <a:spcPct val="20000"/>
              </a:spcBef>
              <a:buFontTx/>
              <a:buChar char="–"/>
            </a:pPr>
            <a:r>
              <a:rPr lang="en-US" sz="2000">
                <a:solidFill>
                  <a:srgbClr val="000000"/>
                </a:solidFill>
              </a:rPr>
              <a:t>Calcium and lactose enhance each other’s absorption (mechanism unclear).</a:t>
            </a:r>
          </a:p>
          <a:p>
            <a:pPr lvl="1" eaLnBrk="1" hangingPunct="1">
              <a:lnSpc>
                <a:spcPct val="90000"/>
              </a:lnSpc>
              <a:spcBef>
                <a:spcPct val="20000"/>
              </a:spcBef>
            </a:pPr>
            <a:endParaRPr lang="en-US">
              <a:solidFill>
                <a:srgbClr val="000000"/>
              </a:solidFill>
            </a:endParaRPr>
          </a:p>
        </p:txBody>
      </p:sp>
      <p:sp>
        <p:nvSpPr>
          <p:cNvPr id="93187" name="Rectangle 3"/>
          <p:cNvSpPr>
            <a:spLocks noChangeArrowheads="1"/>
          </p:cNvSpPr>
          <p:nvPr/>
        </p:nvSpPr>
        <p:spPr bwMode="auto">
          <a:xfrm>
            <a:off x="838200" y="4495800"/>
            <a:ext cx="7010400" cy="160972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accent1"/>
              </a:buClr>
              <a:buSzPct val="80000"/>
              <a:buFont typeface="Wingdings" charset="2"/>
              <a:buNone/>
            </a:pPr>
            <a:r>
              <a:rPr lang="en-US" sz="2800">
                <a:solidFill>
                  <a:srgbClr val="000000"/>
                </a:solidFill>
              </a:rPr>
              <a:t>Lactose Tolerance may have its bio-cultural origins in the practice of relying on milk to supplement mother’s milk </a:t>
            </a:r>
          </a:p>
          <a:p>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8915400" cy="5203825"/>
          </a:xfrm>
          <a:prstGeom prst="rect">
            <a:avLst/>
          </a:prstGeom>
          <a:noFill/>
          <a:ln w="9525">
            <a:noFill/>
            <a:miter lim="800000"/>
            <a:headEnd/>
            <a:tailEnd/>
          </a:ln>
        </p:spPr>
        <p:txBody>
          <a:bodyPr>
            <a:prstTxWarp prst="textNoShape">
              <a:avLst/>
            </a:prstTxWarp>
            <a:spAutoFit/>
          </a:bodyPr>
          <a:lstStyle/>
          <a:p>
            <a:r>
              <a:rPr lang="en-US">
                <a:solidFill>
                  <a:srgbClr val="000000"/>
                </a:solidFill>
              </a:rPr>
              <a:t>In summary:</a:t>
            </a:r>
          </a:p>
          <a:p>
            <a:endParaRPr lang="en-US">
              <a:solidFill>
                <a:srgbClr val="000000"/>
              </a:solidFill>
            </a:endParaRPr>
          </a:p>
          <a:p>
            <a:r>
              <a:rPr lang="en-US">
                <a:solidFill>
                  <a:srgbClr val="000000"/>
                </a:solidFill>
              </a:rPr>
              <a:t>Lactose intolerance is an example of a genetic polymorphism in humans.  It is an example of relatively recent (less than 10,000 years) evolutionary change in human populations.  Lactose tolerance evolved in response to an association with ruminants (cows, goats, and sheep). It is also an example of convergent evolution in humans.</a:t>
            </a:r>
          </a:p>
          <a:p>
            <a:endParaRPr lang="en-US">
              <a:solidFill>
                <a:srgbClr val="000000"/>
              </a:solidFill>
            </a:endParaRPr>
          </a:p>
          <a:p>
            <a:endParaRPr lang="en-US">
              <a:solidFill>
                <a:srgbClr val="000000"/>
              </a:solidFill>
            </a:endParaRPr>
          </a:p>
          <a:p>
            <a:r>
              <a:rPr lang="en-US">
                <a:solidFill>
                  <a:srgbClr val="000000"/>
                </a:solidFill>
              </a:rPr>
              <a:t>It is one of many examples of clinically significant ethnic variation in physiological traits. Other examples are cystic fibrosis, sickle cell anemia, and adult onset (type II) diabetes.</a:t>
            </a:r>
          </a:p>
        </p:txBody>
      </p:sp>
      <p:sp>
        <p:nvSpPr>
          <p:cNvPr id="3" name="Slide Number Placeholder 2"/>
          <p:cNvSpPr>
            <a:spLocks noGrp="1"/>
          </p:cNvSpPr>
          <p:nvPr>
            <p:ph type="sldNum" sz="quarter" idx="12"/>
          </p:nvPr>
        </p:nvSpPr>
        <p:spPr/>
        <p:txBody>
          <a:bodyPr/>
          <a:lstStyle/>
          <a:p>
            <a:pPr>
              <a:defRPr/>
            </a:pPr>
            <a:fld id="{1FE95F59-B3B4-E34C-A2EA-04C060386DAD}"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2971800" y="304800"/>
            <a:ext cx="2136775" cy="457200"/>
          </a:xfrm>
          <a:prstGeom prst="rect">
            <a:avLst/>
          </a:prstGeom>
          <a:noFill/>
          <a:ln w="9525">
            <a:noFill/>
            <a:miter lim="800000"/>
            <a:headEnd/>
            <a:tailEnd/>
          </a:ln>
        </p:spPr>
        <p:txBody>
          <a:bodyPr wrap="none">
            <a:prstTxWarp prst="textNoShape">
              <a:avLst/>
            </a:prstTxWarp>
            <a:spAutoFit/>
          </a:bodyPr>
          <a:lstStyle/>
          <a:p>
            <a:r>
              <a:rPr lang="en-US"/>
              <a:t>To Remember</a:t>
            </a:r>
          </a:p>
        </p:txBody>
      </p:sp>
      <p:sp>
        <p:nvSpPr>
          <p:cNvPr id="101379" name="Rectangle 3"/>
          <p:cNvSpPr>
            <a:spLocks noChangeArrowheads="1"/>
          </p:cNvSpPr>
          <p:nvPr/>
        </p:nvSpPr>
        <p:spPr bwMode="auto">
          <a:xfrm>
            <a:off x="152400" y="685800"/>
            <a:ext cx="8763000" cy="5203825"/>
          </a:xfrm>
          <a:prstGeom prst="rect">
            <a:avLst/>
          </a:prstGeom>
          <a:noFill/>
          <a:ln w="9525">
            <a:noFill/>
            <a:miter lim="800000"/>
            <a:headEnd/>
            <a:tailEnd/>
          </a:ln>
        </p:spPr>
        <p:txBody>
          <a:bodyPr>
            <a:prstTxWarp prst="textNoShape">
              <a:avLst/>
            </a:prstTxWarp>
            <a:spAutoFit/>
          </a:bodyPr>
          <a:lstStyle/>
          <a:p>
            <a:pPr marL="457200" indent="-457200">
              <a:buFont typeface="Times" charset="0"/>
              <a:buAutoNum type="arabicParenR"/>
            </a:pPr>
            <a:r>
              <a:rPr lang="en-US"/>
              <a:t>Milk is a unique mammalian trait.</a:t>
            </a:r>
          </a:p>
          <a:p>
            <a:pPr marL="457200" indent="-457200">
              <a:buFont typeface="Times" charset="0"/>
              <a:buAutoNum type="arabicParenR"/>
            </a:pPr>
            <a:r>
              <a:rPr lang="en-US"/>
              <a:t>The main carbohydrate in milk is the disaccharide lactose (glucose-galactose).</a:t>
            </a:r>
          </a:p>
          <a:p>
            <a:pPr marL="457200" indent="-457200">
              <a:buFont typeface="Times" charset="0"/>
              <a:buAutoNum type="arabicParenR"/>
            </a:pPr>
            <a:r>
              <a:rPr lang="en-US"/>
              <a:t>Lactose is hydrolyzed by the membrane-bound intestinal enzyme lactase.</a:t>
            </a:r>
          </a:p>
          <a:p>
            <a:pPr marL="457200" indent="-457200">
              <a:buFont typeface="Times" charset="0"/>
              <a:buAutoNum type="arabicParenR"/>
            </a:pPr>
            <a:r>
              <a:rPr lang="en-US"/>
              <a:t>Most mammal babies have lactase, but most adults do not.</a:t>
            </a:r>
          </a:p>
          <a:p>
            <a:pPr marL="457200" indent="-457200">
              <a:buFont typeface="Times" charset="0"/>
              <a:buAutoNum type="arabicParenR"/>
            </a:pPr>
            <a:r>
              <a:rPr lang="en-US"/>
              <a:t>Exceptions are some pinnipeds (never have lactase) and a small fraction of </a:t>
            </a:r>
            <a:r>
              <a:rPr lang="en-US" i="1"/>
              <a:t>Homo sapiens</a:t>
            </a:r>
            <a:r>
              <a:rPr lang="en-US"/>
              <a:t> individuals (≈ 10%) who have it as adults.</a:t>
            </a:r>
          </a:p>
          <a:p>
            <a:pPr marL="457200" indent="-457200">
              <a:buFont typeface="Times" charset="0"/>
              <a:buAutoNum type="arabicParenR"/>
            </a:pPr>
            <a:r>
              <a:rPr lang="en-US"/>
              <a:t>Lactose intolerance is the ancestral and most frequent trait in humans, but tolerance has evolved in humans twice in pastoralist societies.</a:t>
            </a:r>
          </a:p>
          <a:p>
            <a:pPr marL="457200" indent="-457200">
              <a:buFont typeface="Times" charset="0"/>
              <a:buAutoNum type="arabicParenR"/>
            </a:pPr>
            <a:endParaRPr lang="en-US"/>
          </a:p>
        </p:txBody>
      </p:sp>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_29_mechanisms_membrane-L.jpg"/>
          <p:cNvPicPr>
            <a:picLocks noChangeAspect="1"/>
          </p:cNvPicPr>
          <p:nvPr/>
        </p:nvPicPr>
        <p:blipFill>
          <a:blip r:embed="rId2"/>
          <a:stretch>
            <a:fillRect/>
          </a:stretch>
        </p:blipFill>
        <p:spPr>
          <a:xfrm>
            <a:off x="-1" y="990600"/>
            <a:ext cx="9074133" cy="5029200"/>
          </a:xfrm>
          <a:prstGeom prst="rect">
            <a:avLst/>
          </a:prstGeom>
        </p:spPr>
      </p:pic>
      <p:sp>
        <p:nvSpPr>
          <p:cNvPr id="3" name="TextBox 2"/>
          <p:cNvSpPr txBox="1"/>
          <p:nvPr/>
        </p:nvSpPr>
        <p:spPr>
          <a:xfrm>
            <a:off x="1295400" y="228600"/>
            <a:ext cx="6306234" cy="461665"/>
          </a:xfrm>
          <a:prstGeom prst="rect">
            <a:avLst/>
          </a:prstGeom>
          <a:noFill/>
        </p:spPr>
        <p:txBody>
          <a:bodyPr wrap="none" rtlCol="0">
            <a:spAutoFit/>
          </a:bodyPr>
          <a:lstStyle/>
          <a:p>
            <a:r>
              <a:rPr lang="es-ES_tradnl" dirty="0" smtClean="0"/>
              <a:t>A </a:t>
            </a:r>
            <a:r>
              <a:rPr lang="es-ES_tradnl" dirty="0" err="1" smtClean="0"/>
              <a:t>brief</a:t>
            </a:r>
            <a:r>
              <a:rPr lang="es-ES_tradnl" dirty="0" smtClean="0"/>
              <a:t> </a:t>
            </a:r>
            <a:r>
              <a:rPr lang="es-ES_tradnl" dirty="0" err="1" smtClean="0"/>
              <a:t>review</a:t>
            </a:r>
            <a:r>
              <a:rPr lang="es-ES_tradnl" dirty="0" smtClean="0"/>
              <a:t> </a:t>
            </a:r>
            <a:r>
              <a:rPr lang="es-ES_tradnl" dirty="0" err="1" smtClean="0"/>
              <a:t>of</a:t>
            </a:r>
            <a:r>
              <a:rPr lang="es-ES_tradnl" dirty="0" smtClean="0"/>
              <a:t> material </a:t>
            </a:r>
            <a:r>
              <a:rPr lang="es-ES_tradnl" dirty="0" err="1" smtClean="0"/>
              <a:t>from</a:t>
            </a:r>
            <a:r>
              <a:rPr lang="es-ES_tradnl" dirty="0" smtClean="0"/>
              <a:t> LIFE 1010</a:t>
            </a:r>
            <a:endParaRPr lang="es-ES_tradnl" dirty="0"/>
          </a:p>
        </p:txBody>
      </p:sp>
      <p:sp>
        <p:nvSpPr>
          <p:cNvPr id="4" name="TextBox 1"/>
          <p:cNvSpPr txBox="1">
            <a:spLocks noChangeArrowheads="1"/>
          </p:cNvSpPr>
          <p:nvPr/>
        </p:nvSpPr>
        <p:spPr bwMode="auto">
          <a:xfrm>
            <a:off x="3276600" y="60960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5" name="Slide Number Placeholder 4"/>
          <p:cNvSpPr>
            <a:spLocks noGrp="1"/>
          </p:cNvSpPr>
          <p:nvPr>
            <p:ph type="sldNum" sz="quarter" idx="12"/>
          </p:nvPr>
        </p:nvSpPr>
        <p:spPr/>
        <p:txBody>
          <a:bodyPr/>
          <a:lstStyle/>
          <a:p>
            <a:pPr>
              <a:defRPr/>
            </a:pPr>
            <a:fld id="{1FE95F59-B3B4-E34C-A2EA-04C060386DAD}"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458200" cy="6370974"/>
          </a:xfrm>
          <a:prstGeom prst="rect">
            <a:avLst/>
          </a:prstGeom>
          <a:noFill/>
        </p:spPr>
        <p:txBody>
          <a:bodyPr wrap="square" rtlCol="0">
            <a:spAutoFit/>
          </a:bodyPr>
          <a:lstStyle/>
          <a:p>
            <a:r>
              <a:rPr lang="es-ES_tradnl" dirty="0" smtClean="0">
                <a:solidFill>
                  <a:srgbClr val="0000FF"/>
                </a:solidFill>
              </a:rPr>
              <a:t>Simple </a:t>
            </a:r>
            <a:r>
              <a:rPr lang="es-ES_tradnl" dirty="0" err="1" smtClean="0">
                <a:solidFill>
                  <a:srgbClr val="0000FF"/>
                </a:solidFill>
              </a:rPr>
              <a:t>difussion</a:t>
            </a:r>
            <a:endParaRPr lang="es-ES_tradnl" dirty="0" smtClean="0">
              <a:solidFill>
                <a:srgbClr val="0000FF"/>
              </a:solidFill>
            </a:endParaRPr>
          </a:p>
          <a:p>
            <a:r>
              <a:rPr lang="es-ES_tradnl" dirty="0" smtClean="0"/>
              <a:t>(</a:t>
            </a:r>
            <a:r>
              <a:rPr lang="es-ES_tradnl" dirty="0" err="1" smtClean="0"/>
              <a:t>does</a:t>
            </a:r>
            <a:r>
              <a:rPr lang="es-ES_tradnl" dirty="0" smtClean="0"/>
              <a:t> </a:t>
            </a:r>
            <a:r>
              <a:rPr lang="es-ES_tradnl" dirty="0" err="1" smtClean="0"/>
              <a:t>not</a:t>
            </a:r>
            <a:r>
              <a:rPr lang="es-ES_tradnl" dirty="0" smtClean="0"/>
              <a:t> </a:t>
            </a:r>
            <a:r>
              <a:rPr lang="es-ES_tradnl" dirty="0" err="1" smtClean="0"/>
              <a:t>saturate</a:t>
            </a:r>
            <a:r>
              <a:rPr lang="es-ES_tradnl" dirty="0" smtClean="0"/>
              <a:t>, </a:t>
            </a:r>
            <a:r>
              <a:rPr lang="es-ES_tradnl" dirty="0" err="1" smtClean="0"/>
              <a:t>it</a:t>
            </a:r>
            <a:r>
              <a:rPr lang="es-ES_tradnl" dirty="0" smtClean="0"/>
              <a:t> </a:t>
            </a:r>
            <a:r>
              <a:rPr lang="es-ES_tradnl" dirty="0" err="1" smtClean="0"/>
              <a:t>always</a:t>
            </a:r>
            <a:r>
              <a:rPr lang="es-ES_tradnl" dirty="0" smtClean="0"/>
              <a:t> </a:t>
            </a:r>
            <a:r>
              <a:rPr lang="es-ES_tradnl" dirty="0" err="1" smtClean="0"/>
              <a:t>takes</a:t>
            </a:r>
            <a:r>
              <a:rPr lang="es-ES_tradnl" dirty="0" smtClean="0"/>
              <a:t> place </a:t>
            </a:r>
            <a:r>
              <a:rPr lang="es-ES_tradnl" dirty="0" err="1" smtClean="0"/>
              <a:t>down</a:t>
            </a:r>
            <a:r>
              <a:rPr lang="es-ES_tradnl" dirty="0" smtClean="0"/>
              <a:t> a </a:t>
            </a:r>
            <a:r>
              <a:rPr lang="es-ES_tradnl" dirty="0" err="1" smtClean="0"/>
              <a:t>concentration</a:t>
            </a:r>
            <a:r>
              <a:rPr lang="es-ES_tradnl" dirty="0" smtClean="0"/>
              <a:t> </a:t>
            </a:r>
            <a:r>
              <a:rPr lang="es-ES_tradnl" dirty="0" err="1" smtClean="0"/>
              <a:t>gradient</a:t>
            </a:r>
            <a:r>
              <a:rPr lang="es-ES_tradnl" dirty="0" smtClean="0"/>
              <a:t>... </a:t>
            </a:r>
            <a:r>
              <a:rPr lang="es-ES_tradnl" dirty="0" err="1" smtClean="0"/>
              <a:t>it</a:t>
            </a:r>
            <a:r>
              <a:rPr lang="es-ES_tradnl" dirty="0" smtClean="0"/>
              <a:t> </a:t>
            </a:r>
            <a:r>
              <a:rPr lang="es-ES_tradnl" dirty="0" err="1" smtClean="0"/>
              <a:t>is</a:t>
            </a:r>
            <a:r>
              <a:rPr lang="es-ES_tradnl" dirty="0" smtClean="0"/>
              <a:t> "</a:t>
            </a:r>
            <a:r>
              <a:rPr lang="es-ES_tradnl" dirty="0" err="1" smtClean="0"/>
              <a:t>downhill</a:t>
            </a:r>
            <a:r>
              <a:rPr lang="es-ES_tradnl" dirty="0" smtClean="0"/>
              <a:t>")</a:t>
            </a:r>
          </a:p>
          <a:p>
            <a:endParaRPr lang="es-ES_tradnl" dirty="0" smtClean="0"/>
          </a:p>
          <a:p>
            <a:r>
              <a:rPr lang="es-ES_tradnl" dirty="0" err="1" smtClean="0">
                <a:solidFill>
                  <a:srgbClr val="0000FF"/>
                </a:solidFill>
              </a:rPr>
              <a:t>Facilitated</a:t>
            </a:r>
            <a:r>
              <a:rPr lang="es-ES_tradnl" dirty="0" smtClean="0">
                <a:solidFill>
                  <a:srgbClr val="0000FF"/>
                </a:solidFill>
              </a:rPr>
              <a:t> </a:t>
            </a:r>
            <a:r>
              <a:rPr lang="es-ES_tradnl" dirty="0" err="1" smtClean="0">
                <a:solidFill>
                  <a:srgbClr val="0000FF"/>
                </a:solidFill>
              </a:rPr>
              <a:t>diffusion</a:t>
            </a:r>
            <a:endParaRPr lang="es-ES_tradnl" dirty="0" smtClean="0">
              <a:solidFill>
                <a:srgbClr val="0000FF"/>
              </a:solidFill>
            </a:endParaRPr>
          </a:p>
          <a:p>
            <a:r>
              <a:rPr lang="es-ES_tradnl" dirty="0" smtClean="0"/>
              <a:t>(</a:t>
            </a:r>
            <a:r>
              <a:rPr lang="es-ES_tradnl" dirty="0" err="1" smtClean="0"/>
              <a:t>always</a:t>
            </a:r>
            <a:r>
              <a:rPr lang="es-ES_tradnl" dirty="0" smtClean="0"/>
              <a:t> </a:t>
            </a:r>
            <a:r>
              <a:rPr lang="es-ES_tradnl" dirty="0" err="1" smtClean="0"/>
              <a:t>mediated</a:t>
            </a:r>
            <a:r>
              <a:rPr lang="es-ES_tradnl" dirty="0" smtClean="0"/>
              <a:t> by </a:t>
            </a:r>
            <a:r>
              <a:rPr lang="es-ES_tradnl" dirty="0" err="1" smtClean="0"/>
              <a:t>transport</a:t>
            </a:r>
            <a:r>
              <a:rPr lang="es-ES_tradnl" dirty="0" smtClean="0"/>
              <a:t> </a:t>
            </a:r>
            <a:r>
              <a:rPr lang="es-ES_tradnl" dirty="0" err="1" smtClean="0"/>
              <a:t>proteins</a:t>
            </a:r>
            <a:r>
              <a:rPr lang="es-ES_tradnl" dirty="0" smtClean="0"/>
              <a:t>. </a:t>
            </a:r>
            <a:r>
              <a:rPr lang="es-ES_tradnl" dirty="0" err="1" smtClean="0"/>
              <a:t>These</a:t>
            </a:r>
            <a:r>
              <a:rPr lang="es-ES_tradnl" dirty="0" smtClean="0"/>
              <a:t> can be </a:t>
            </a:r>
            <a:r>
              <a:rPr lang="es-ES_tradnl" dirty="0" err="1" smtClean="0"/>
              <a:t>channels</a:t>
            </a:r>
            <a:r>
              <a:rPr lang="es-ES_tradnl" dirty="0" smtClean="0"/>
              <a:t> (</a:t>
            </a:r>
            <a:r>
              <a:rPr lang="es-ES_tradnl" dirty="0" err="1" smtClean="0"/>
              <a:t>does</a:t>
            </a:r>
            <a:r>
              <a:rPr lang="es-ES_tradnl" dirty="0" smtClean="0"/>
              <a:t> </a:t>
            </a:r>
            <a:r>
              <a:rPr lang="es-ES_tradnl" dirty="0" err="1" smtClean="0"/>
              <a:t>not</a:t>
            </a:r>
            <a:r>
              <a:rPr lang="es-ES_tradnl" dirty="0" smtClean="0"/>
              <a:t> </a:t>
            </a:r>
            <a:r>
              <a:rPr lang="es-ES_tradnl" dirty="0" err="1" smtClean="0"/>
              <a:t>saturate</a:t>
            </a:r>
            <a:r>
              <a:rPr lang="es-ES_tradnl" dirty="0" smtClean="0"/>
              <a:t>) </a:t>
            </a:r>
            <a:r>
              <a:rPr lang="es-ES_tradnl" dirty="0" err="1" smtClean="0"/>
              <a:t>or</a:t>
            </a:r>
            <a:r>
              <a:rPr lang="es-ES_tradnl" dirty="0" smtClean="0"/>
              <a:t> </a:t>
            </a:r>
            <a:r>
              <a:rPr lang="es-ES_tradnl" dirty="0" err="1" smtClean="0"/>
              <a:t>transporters</a:t>
            </a:r>
            <a:r>
              <a:rPr lang="es-ES_tradnl" dirty="0" smtClean="0"/>
              <a:t> (</a:t>
            </a:r>
            <a:r>
              <a:rPr lang="es-ES_tradnl" dirty="0" err="1" smtClean="0"/>
              <a:t>saturate</a:t>
            </a:r>
            <a:r>
              <a:rPr lang="es-ES_tradnl" dirty="0" smtClean="0"/>
              <a:t>), </a:t>
            </a:r>
            <a:r>
              <a:rPr lang="es-ES_tradnl" dirty="0" err="1" smtClean="0"/>
              <a:t>it</a:t>
            </a:r>
            <a:r>
              <a:rPr lang="es-ES_tradnl" dirty="0" smtClean="0"/>
              <a:t> </a:t>
            </a:r>
            <a:r>
              <a:rPr lang="es-ES_tradnl" dirty="0" err="1" smtClean="0"/>
              <a:t>always</a:t>
            </a:r>
            <a:r>
              <a:rPr lang="es-ES_tradnl" dirty="0" smtClean="0"/>
              <a:t> </a:t>
            </a:r>
            <a:r>
              <a:rPr lang="es-ES_tradnl" dirty="0" err="1" smtClean="0"/>
              <a:t>takes</a:t>
            </a:r>
            <a:r>
              <a:rPr lang="es-ES_tradnl" dirty="0" smtClean="0"/>
              <a:t> place </a:t>
            </a:r>
            <a:r>
              <a:rPr lang="es-ES_tradnl" dirty="0" err="1" smtClean="0"/>
              <a:t>down</a:t>
            </a:r>
            <a:r>
              <a:rPr lang="es-ES_tradnl" dirty="0" smtClean="0"/>
              <a:t> a </a:t>
            </a:r>
            <a:r>
              <a:rPr lang="es-ES_tradnl" dirty="0" err="1" smtClean="0"/>
              <a:t>concentration</a:t>
            </a:r>
            <a:r>
              <a:rPr lang="es-ES_tradnl" dirty="0" smtClean="0"/>
              <a:t> </a:t>
            </a:r>
            <a:r>
              <a:rPr lang="es-ES_tradnl" dirty="0" err="1" smtClean="0"/>
              <a:t>gradient</a:t>
            </a:r>
            <a:r>
              <a:rPr lang="es-ES_tradnl" dirty="0" smtClean="0"/>
              <a:t>... </a:t>
            </a:r>
            <a:r>
              <a:rPr lang="es-ES_tradnl" dirty="0" err="1" smtClean="0"/>
              <a:t>it</a:t>
            </a:r>
            <a:r>
              <a:rPr lang="es-ES_tradnl" dirty="0" smtClean="0"/>
              <a:t> </a:t>
            </a:r>
            <a:r>
              <a:rPr lang="es-ES_tradnl" dirty="0" err="1" smtClean="0"/>
              <a:t>is</a:t>
            </a:r>
            <a:r>
              <a:rPr lang="es-ES_tradnl" dirty="0" smtClean="0"/>
              <a:t> "</a:t>
            </a:r>
            <a:r>
              <a:rPr lang="es-ES_tradnl" dirty="0" err="1" smtClean="0"/>
              <a:t>downhill</a:t>
            </a:r>
            <a:r>
              <a:rPr lang="es-ES_tradnl" dirty="0" smtClean="0"/>
              <a:t>").</a:t>
            </a:r>
          </a:p>
          <a:p>
            <a:endParaRPr lang="es-ES_tradnl" dirty="0" smtClean="0"/>
          </a:p>
          <a:p>
            <a:r>
              <a:rPr lang="es-ES_tradnl" dirty="0" smtClean="0">
                <a:solidFill>
                  <a:srgbClr val="0000FF"/>
                </a:solidFill>
              </a:rPr>
              <a:t>Active </a:t>
            </a:r>
            <a:r>
              <a:rPr lang="es-ES_tradnl" dirty="0" err="1" smtClean="0">
                <a:solidFill>
                  <a:srgbClr val="0000FF"/>
                </a:solidFill>
              </a:rPr>
              <a:t>transport</a:t>
            </a:r>
            <a:endParaRPr lang="es-ES_tradnl" dirty="0" smtClean="0">
              <a:solidFill>
                <a:srgbClr val="0000FF"/>
              </a:solidFill>
            </a:endParaRPr>
          </a:p>
          <a:p>
            <a:r>
              <a:rPr lang="es-ES_tradnl" dirty="0" smtClean="0"/>
              <a:t>(</a:t>
            </a:r>
            <a:r>
              <a:rPr lang="es-ES_tradnl" dirty="0" err="1" smtClean="0"/>
              <a:t>always</a:t>
            </a:r>
            <a:r>
              <a:rPr lang="es-ES_tradnl" dirty="0" smtClean="0"/>
              <a:t> </a:t>
            </a:r>
            <a:r>
              <a:rPr lang="es-ES_tradnl" dirty="0" err="1" smtClean="0"/>
              <a:t>mediated</a:t>
            </a:r>
            <a:r>
              <a:rPr lang="es-ES_tradnl" dirty="0" smtClean="0"/>
              <a:t> by </a:t>
            </a:r>
            <a:r>
              <a:rPr lang="es-ES_tradnl" dirty="0" err="1" smtClean="0"/>
              <a:t>transport</a:t>
            </a:r>
            <a:r>
              <a:rPr lang="es-ES_tradnl" dirty="0" smtClean="0"/>
              <a:t> </a:t>
            </a:r>
            <a:r>
              <a:rPr lang="es-ES_tradnl" dirty="0" err="1" smtClean="0"/>
              <a:t>proteins</a:t>
            </a:r>
            <a:r>
              <a:rPr lang="es-ES_tradnl" dirty="0" smtClean="0"/>
              <a:t>, can be "</a:t>
            </a:r>
            <a:r>
              <a:rPr lang="es-ES_tradnl" dirty="0" err="1" smtClean="0"/>
              <a:t>uphill</a:t>
            </a:r>
            <a:r>
              <a:rPr lang="es-ES_tradnl" dirty="0" smtClean="0"/>
              <a:t>" (</a:t>
            </a:r>
            <a:r>
              <a:rPr lang="es-ES_tradnl" dirty="0" err="1" smtClean="0"/>
              <a:t>against</a:t>
            </a:r>
            <a:r>
              <a:rPr lang="es-ES_tradnl" dirty="0" smtClean="0"/>
              <a:t> a </a:t>
            </a:r>
            <a:r>
              <a:rPr lang="es-ES_tradnl" dirty="0" err="1" smtClean="0"/>
              <a:t>concentration</a:t>
            </a:r>
            <a:r>
              <a:rPr lang="es-ES_tradnl" dirty="0" smtClean="0"/>
              <a:t> </a:t>
            </a:r>
            <a:r>
              <a:rPr lang="es-ES_tradnl" dirty="0" err="1" smtClean="0"/>
              <a:t>gradient</a:t>
            </a:r>
            <a:r>
              <a:rPr lang="es-ES_tradnl" dirty="0" smtClean="0"/>
              <a:t>), </a:t>
            </a:r>
            <a:r>
              <a:rPr lang="es-ES_tradnl" dirty="0" err="1" smtClean="0"/>
              <a:t>it</a:t>
            </a:r>
            <a:r>
              <a:rPr lang="es-ES_tradnl" dirty="0" smtClean="0"/>
              <a:t> </a:t>
            </a:r>
            <a:r>
              <a:rPr lang="es-ES_tradnl" dirty="0" err="1" smtClean="0"/>
              <a:t>always</a:t>
            </a:r>
            <a:r>
              <a:rPr lang="es-ES_tradnl" dirty="0" smtClean="0"/>
              <a:t> </a:t>
            </a:r>
            <a:r>
              <a:rPr lang="es-ES_tradnl" dirty="0" err="1" smtClean="0"/>
              <a:t>requires</a:t>
            </a:r>
            <a:r>
              <a:rPr lang="es-ES_tradnl" dirty="0" smtClean="0"/>
              <a:t> </a:t>
            </a:r>
            <a:r>
              <a:rPr lang="es-ES_tradnl" dirty="0" err="1" smtClean="0"/>
              <a:t>energy</a:t>
            </a:r>
            <a:r>
              <a:rPr lang="es-ES_tradnl" dirty="0" smtClean="0"/>
              <a:t>, can be </a:t>
            </a:r>
            <a:r>
              <a:rPr lang="es-ES_tradnl" dirty="0" err="1" smtClean="0"/>
              <a:t>primary</a:t>
            </a:r>
            <a:r>
              <a:rPr lang="es-ES_tradnl" dirty="0" smtClean="0"/>
              <a:t> </a:t>
            </a:r>
            <a:r>
              <a:rPr lang="es-ES_tradnl" dirty="0" err="1" smtClean="0"/>
              <a:t>or</a:t>
            </a:r>
            <a:r>
              <a:rPr lang="es-ES_tradnl" dirty="0" smtClean="0"/>
              <a:t> </a:t>
            </a:r>
            <a:r>
              <a:rPr lang="es-ES_tradnl" dirty="0" err="1" smtClean="0"/>
              <a:t>secondary</a:t>
            </a:r>
            <a:r>
              <a:rPr lang="es-ES_tradnl" dirty="0" smtClean="0"/>
              <a:t>)</a:t>
            </a:r>
          </a:p>
          <a:p>
            <a:endParaRPr lang="es-ES_tradnl" dirty="0"/>
          </a:p>
          <a:p>
            <a:endParaRPr lang="es-ES_tradnl" dirty="0" smtClean="0"/>
          </a:p>
          <a:p>
            <a:endParaRPr lang="es-ES_tradnl" dirty="0"/>
          </a:p>
        </p:txBody>
      </p:sp>
      <p:sp>
        <p:nvSpPr>
          <p:cNvPr id="3" name="TextBox 2"/>
          <p:cNvSpPr txBox="1"/>
          <p:nvPr/>
        </p:nvSpPr>
        <p:spPr>
          <a:xfrm>
            <a:off x="1143000" y="0"/>
            <a:ext cx="6736039" cy="461665"/>
          </a:xfrm>
          <a:prstGeom prst="rect">
            <a:avLst/>
          </a:prstGeom>
          <a:noFill/>
        </p:spPr>
        <p:txBody>
          <a:bodyPr wrap="none" rtlCol="0">
            <a:spAutoFit/>
          </a:bodyPr>
          <a:lstStyle/>
          <a:p>
            <a:r>
              <a:rPr lang="es-ES_tradnl" b="1" dirty="0" smtClean="0"/>
              <a:t>A </a:t>
            </a:r>
            <a:r>
              <a:rPr lang="es-ES_tradnl" b="1" dirty="0" err="1" smtClean="0"/>
              <a:t>brief</a:t>
            </a:r>
            <a:r>
              <a:rPr lang="es-ES_tradnl" b="1" dirty="0" smtClean="0"/>
              <a:t> </a:t>
            </a:r>
            <a:r>
              <a:rPr lang="es-ES_tradnl" b="1" dirty="0" err="1" smtClean="0"/>
              <a:t>review</a:t>
            </a:r>
            <a:r>
              <a:rPr lang="es-ES_tradnl" b="1" dirty="0" smtClean="0"/>
              <a:t> </a:t>
            </a:r>
            <a:r>
              <a:rPr lang="es-ES_tradnl" b="1" dirty="0" err="1" smtClean="0"/>
              <a:t>of</a:t>
            </a:r>
            <a:r>
              <a:rPr lang="es-ES_tradnl" b="1" dirty="0" smtClean="0"/>
              <a:t> material </a:t>
            </a:r>
            <a:r>
              <a:rPr lang="es-ES_tradnl" b="1" dirty="0" err="1" smtClean="0"/>
              <a:t>from</a:t>
            </a:r>
            <a:r>
              <a:rPr lang="es-ES_tradnl" b="1" dirty="0" smtClean="0"/>
              <a:t> LIFE 1010</a:t>
            </a:r>
            <a:endParaRPr lang="es-ES_tradnl" b="1" dirty="0"/>
          </a:p>
        </p:txBody>
      </p:sp>
      <p:sp>
        <p:nvSpPr>
          <p:cNvPr id="5" name="TextBox 1"/>
          <p:cNvSpPr txBox="1">
            <a:spLocks noChangeArrowheads="1"/>
          </p:cNvSpPr>
          <p:nvPr/>
        </p:nvSpPr>
        <p:spPr bwMode="auto">
          <a:xfrm>
            <a:off x="3276600" y="60960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6" name="Slide Number Placeholder 5"/>
          <p:cNvSpPr>
            <a:spLocks noGrp="1"/>
          </p:cNvSpPr>
          <p:nvPr>
            <p:ph type="sldNum" sz="quarter" idx="12"/>
          </p:nvPr>
        </p:nvSpPr>
        <p:spPr/>
        <p:txBody>
          <a:bodyPr/>
          <a:lstStyle/>
          <a:p>
            <a:pPr>
              <a:defRPr/>
            </a:pPr>
            <a:fld id="{1FE95F59-B3B4-E34C-A2EA-04C060386DAD}"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srcRect/>
          <a:stretch>
            <a:fillRect/>
          </a:stretch>
        </p:blipFill>
        <p:spPr bwMode="auto">
          <a:xfrm>
            <a:off x="5973763" y="0"/>
            <a:ext cx="3170237" cy="3657600"/>
          </a:xfrm>
          <a:prstGeom prst="rect">
            <a:avLst/>
          </a:prstGeom>
          <a:noFill/>
          <a:ln w="9525">
            <a:noFill/>
            <a:miter lim="800000"/>
            <a:headEnd/>
            <a:tailEnd/>
          </a:ln>
        </p:spPr>
      </p:pic>
      <p:pic>
        <p:nvPicPr>
          <p:cNvPr id="21507" name="Picture 6"/>
          <p:cNvPicPr>
            <a:picLocks noChangeAspect="1" noChangeArrowheads="1"/>
          </p:cNvPicPr>
          <p:nvPr/>
        </p:nvPicPr>
        <p:blipFill>
          <a:blip r:embed="rId4"/>
          <a:srcRect/>
          <a:stretch>
            <a:fillRect/>
          </a:stretch>
        </p:blipFill>
        <p:spPr bwMode="auto">
          <a:xfrm>
            <a:off x="381000" y="457200"/>
            <a:ext cx="4419600" cy="2242890"/>
          </a:xfrm>
          <a:prstGeom prst="rect">
            <a:avLst/>
          </a:prstGeom>
          <a:noFill/>
          <a:ln w="9525">
            <a:noFill/>
            <a:miter lim="800000"/>
            <a:headEnd/>
            <a:tailEnd/>
          </a:ln>
        </p:spPr>
      </p:pic>
      <p:pic>
        <p:nvPicPr>
          <p:cNvPr id="21508" name="Picture 7"/>
          <p:cNvPicPr>
            <a:picLocks noChangeAspect="1" noChangeArrowheads="1"/>
          </p:cNvPicPr>
          <p:nvPr/>
        </p:nvPicPr>
        <p:blipFill>
          <a:blip r:embed="rId5"/>
          <a:srcRect/>
          <a:stretch>
            <a:fillRect/>
          </a:stretch>
        </p:blipFill>
        <p:spPr bwMode="auto">
          <a:xfrm>
            <a:off x="228600" y="2971800"/>
            <a:ext cx="4565706" cy="3048000"/>
          </a:xfrm>
          <a:prstGeom prst="rect">
            <a:avLst/>
          </a:prstGeom>
          <a:noFill/>
          <a:ln w="9525">
            <a:noFill/>
            <a:miter lim="800000"/>
            <a:headEnd/>
            <a:tailEnd/>
          </a:ln>
        </p:spPr>
      </p:pic>
      <p:pic>
        <p:nvPicPr>
          <p:cNvPr id="21509" name="Picture 9"/>
          <p:cNvPicPr>
            <a:picLocks noChangeAspect="1" noChangeArrowheads="1"/>
          </p:cNvPicPr>
          <p:nvPr/>
        </p:nvPicPr>
        <p:blipFill>
          <a:blip r:embed="rId6"/>
          <a:srcRect/>
          <a:stretch>
            <a:fillRect/>
          </a:stretch>
        </p:blipFill>
        <p:spPr bwMode="auto">
          <a:xfrm>
            <a:off x="5029200" y="2667000"/>
            <a:ext cx="1374775" cy="4191000"/>
          </a:xfrm>
          <a:prstGeom prst="rect">
            <a:avLst/>
          </a:prstGeom>
          <a:noFill/>
          <a:ln w="9525">
            <a:noFill/>
            <a:miter lim="800000"/>
            <a:headEnd/>
            <a:tailEnd/>
          </a:ln>
        </p:spPr>
      </p:pic>
      <p:sp>
        <p:nvSpPr>
          <p:cNvPr id="21510" name="Rectangle 10"/>
          <p:cNvSpPr>
            <a:spLocks noChangeArrowheads="1"/>
          </p:cNvSpPr>
          <p:nvPr/>
        </p:nvSpPr>
        <p:spPr bwMode="auto">
          <a:xfrm>
            <a:off x="5867400" y="3810000"/>
            <a:ext cx="3276600" cy="2530475"/>
          </a:xfrm>
          <a:prstGeom prst="rect">
            <a:avLst/>
          </a:prstGeom>
          <a:noFill/>
          <a:ln w="9525">
            <a:noFill/>
            <a:miter lim="800000"/>
            <a:headEnd/>
            <a:tailEnd/>
          </a:ln>
        </p:spPr>
        <p:txBody>
          <a:bodyPr>
            <a:prstTxWarp prst="textNoShape">
              <a:avLst/>
            </a:prstTxWarp>
            <a:spAutoFit/>
          </a:bodyPr>
          <a:lstStyle/>
          <a:p>
            <a:r>
              <a:rPr lang="en-US" sz="2000" dirty="0"/>
              <a:t>Proteins are polymers of 20 amino acids joined by peptide bonds.</a:t>
            </a:r>
          </a:p>
          <a:p>
            <a:endParaRPr lang="en-US" sz="2000" dirty="0"/>
          </a:p>
          <a:p>
            <a:r>
              <a:rPr lang="en-US" sz="2000" dirty="0"/>
              <a:t>The tertiary and quaternary structure of proteins determines their function. </a:t>
            </a:r>
          </a:p>
        </p:txBody>
      </p:sp>
      <p:sp>
        <p:nvSpPr>
          <p:cNvPr id="7" name="Slide Number Placeholder 6"/>
          <p:cNvSpPr>
            <a:spLocks noGrp="1"/>
          </p:cNvSpPr>
          <p:nvPr>
            <p:ph type="sldNum" sz="quarter" idx="12"/>
          </p:nvPr>
        </p:nvSpPr>
        <p:spPr/>
        <p:txBody>
          <a:bodyPr/>
          <a:lstStyle/>
          <a:p>
            <a:pPr>
              <a:defRPr/>
            </a:pPr>
            <a:fld id="{1FE95F59-B3B4-E34C-A2EA-04C060386DA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3_15_glucose_transport-L.jpg"/>
          <p:cNvPicPr>
            <a:picLocks noChangeAspect="1"/>
          </p:cNvPicPr>
          <p:nvPr/>
        </p:nvPicPr>
        <p:blipFill>
          <a:blip r:embed="rId2"/>
          <a:stretch>
            <a:fillRect/>
          </a:stretch>
        </p:blipFill>
        <p:spPr>
          <a:xfrm>
            <a:off x="533400" y="273050"/>
            <a:ext cx="7985125" cy="6584950"/>
          </a:xfrm>
          <a:prstGeom prst="rect">
            <a:avLst/>
          </a:prstGeom>
        </p:spPr>
      </p:pic>
      <p:sp>
        <p:nvSpPr>
          <p:cNvPr id="4" name="TextBox 3"/>
          <p:cNvSpPr txBox="1"/>
          <p:nvPr/>
        </p:nvSpPr>
        <p:spPr>
          <a:xfrm>
            <a:off x="1600200" y="0"/>
            <a:ext cx="5321539" cy="400110"/>
          </a:xfrm>
          <a:prstGeom prst="rect">
            <a:avLst/>
          </a:prstGeom>
          <a:noFill/>
        </p:spPr>
        <p:txBody>
          <a:bodyPr wrap="none" rtlCol="0">
            <a:spAutoFit/>
          </a:bodyPr>
          <a:lstStyle/>
          <a:p>
            <a:r>
              <a:rPr lang="es-ES_tradnl" sz="2000" dirty="0" smtClean="0"/>
              <a:t>How are </a:t>
            </a:r>
            <a:r>
              <a:rPr lang="es-ES_tradnl" sz="2000" dirty="0" err="1" smtClean="0"/>
              <a:t>glucose</a:t>
            </a:r>
            <a:r>
              <a:rPr lang="es-ES_tradnl" sz="2000" dirty="0" smtClean="0"/>
              <a:t> </a:t>
            </a:r>
            <a:r>
              <a:rPr lang="es-ES_tradnl" sz="2000" dirty="0" err="1" smtClean="0"/>
              <a:t>and</a:t>
            </a:r>
            <a:r>
              <a:rPr lang="es-ES_tradnl" sz="2000" dirty="0" smtClean="0"/>
              <a:t> </a:t>
            </a:r>
            <a:r>
              <a:rPr lang="es-ES_tradnl" sz="2000" dirty="0" err="1" smtClean="0"/>
              <a:t>galactose</a:t>
            </a:r>
            <a:r>
              <a:rPr lang="es-ES_tradnl" sz="2000" dirty="0" smtClean="0"/>
              <a:t> </a:t>
            </a:r>
            <a:r>
              <a:rPr lang="es-ES_tradnl" sz="2000" dirty="0" err="1" smtClean="0"/>
              <a:t>transported</a:t>
            </a:r>
            <a:endParaRPr lang="es-ES_tradnl" sz="2000" dirty="0"/>
          </a:p>
        </p:txBody>
      </p:sp>
      <p:sp>
        <p:nvSpPr>
          <p:cNvPr id="5" name="Slide Number Placeholder 4"/>
          <p:cNvSpPr>
            <a:spLocks noGrp="1"/>
          </p:cNvSpPr>
          <p:nvPr>
            <p:ph type="sldNum" sz="quarter" idx="12"/>
          </p:nvPr>
        </p:nvSpPr>
        <p:spPr/>
        <p:txBody>
          <a:bodyPr/>
          <a:lstStyle/>
          <a:p>
            <a:pPr>
              <a:defRPr/>
            </a:pPr>
            <a:fld id="{1FE95F59-B3B4-E34C-A2EA-04C060386DAD}"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915400" cy="3046988"/>
          </a:xfrm>
          <a:prstGeom prst="rect">
            <a:avLst/>
          </a:prstGeom>
          <a:noFill/>
        </p:spPr>
        <p:txBody>
          <a:bodyPr wrap="square" rtlCol="0">
            <a:spAutoFit/>
          </a:bodyPr>
          <a:lstStyle/>
          <a:p>
            <a:r>
              <a:rPr lang="es-ES_tradnl" dirty="0" err="1" smtClean="0"/>
              <a:t>Which</a:t>
            </a:r>
            <a:r>
              <a:rPr lang="es-ES_tradnl" dirty="0" smtClean="0"/>
              <a:t> </a:t>
            </a:r>
            <a:r>
              <a:rPr lang="es-ES_tradnl" dirty="0" err="1" smtClean="0"/>
              <a:t>of</a:t>
            </a:r>
            <a:r>
              <a:rPr lang="es-ES_tradnl" dirty="0" smtClean="0"/>
              <a:t> </a:t>
            </a:r>
            <a:r>
              <a:rPr lang="es-ES_tradnl" dirty="0" err="1" smtClean="0"/>
              <a:t>the</a:t>
            </a:r>
            <a:r>
              <a:rPr lang="es-ES_tradnl" dirty="0" smtClean="0"/>
              <a:t> </a:t>
            </a:r>
            <a:r>
              <a:rPr lang="es-ES_tradnl" dirty="0" err="1" smtClean="0"/>
              <a:t>following</a:t>
            </a:r>
            <a:r>
              <a:rPr lang="es-ES_tradnl" dirty="0" smtClean="0"/>
              <a:t> </a:t>
            </a:r>
            <a:r>
              <a:rPr lang="es-ES_tradnl" dirty="0" err="1" smtClean="0"/>
              <a:t>mechanisms</a:t>
            </a:r>
            <a:r>
              <a:rPr lang="es-ES_tradnl" dirty="0" smtClean="0"/>
              <a:t> </a:t>
            </a:r>
            <a:r>
              <a:rPr lang="es-ES_tradnl" dirty="0" err="1" smtClean="0"/>
              <a:t>of</a:t>
            </a:r>
            <a:r>
              <a:rPr lang="es-ES_tradnl" dirty="0" smtClean="0"/>
              <a:t> </a:t>
            </a:r>
            <a:r>
              <a:rPr lang="es-ES_tradnl" dirty="0" err="1" smtClean="0"/>
              <a:t>membrane</a:t>
            </a:r>
            <a:r>
              <a:rPr lang="es-ES_tradnl" dirty="0" smtClean="0"/>
              <a:t> </a:t>
            </a:r>
            <a:r>
              <a:rPr lang="es-ES_tradnl" dirty="0" err="1" smtClean="0"/>
              <a:t>transport</a:t>
            </a:r>
            <a:r>
              <a:rPr lang="es-ES_tradnl" dirty="0" smtClean="0"/>
              <a:t> DOES NOT </a:t>
            </a:r>
            <a:r>
              <a:rPr lang="es-ES_tradnl" dirty="0" err="1" smtClean="0"/>
              <a:t>participate</a:t>
            </a:r>
            <a:r>
              <a:rPr lang="es-ES_tradnl" dirty="0" smtClean="0"/>
              <a:t> in </a:t>
            </a:r>
            <a:r>
              <a:rPr lang="es-ES_tradnl" dirty="0" err="1" smtClean="0"/>
              <a:t>the</a:t>
            </a:r>
            <a:r>
              <a:rPr lang="es-ES_tradnl" dirty="0" smtClean="0"/>
              <a:t> </a:t>
            </a:r>
            <a:r>
              <a:rPr lang="es-ES_tradnl" dirty="0" err="1" smtClean="0"/>
              <a:t>uptake</a:t>
            </a:r>
            <a:r>
              <a:rPr lang="es-ES_tradnl" dirty="0" smtClean="0"/>
              <a:t> </a:t>
            </a:r>
            <a:r>
              <a:rPr lang="es-ES_tradnl" dirty="0" err="1" smtClean="0"/>
              <a:t>of</a:t>
            </a:r>
            <a:r>
              <a:rPr lang="es-ES_tradnl" dirty="0" smtClean="0"/>
              <a:t> </a:t>
            </a:r>
            <a:r>
              <a:rPr lang="es-ES_tradnl" dirty="0" err="1" smtClean="0"/>
              <a:t>glucose</a:t>
            </a:r>
            <a:r>
              <a:rPr lang="es-ES_tradnl" dirty="0" smtClean="0"/>
              <a:t> by </a:t>
            </a:r>
            <a:r>
              <a:rPr lang="es-ES_tradnl" dirty="0" err="1" smtClean="0"/>
              <a:t>enterocytes</a:t>
            </a:r>
            <a:r>
              <a:rPr lang="es-ES_tradnl" dirty="0" smtClean="0"/>
              <a:t>?</a:t>
            </a:r>
          </a:p>
          <a:p>
            <a:endParaRPr lang="es-ES_tradnl" dirty="0" smtClean="0"/>
          </a:p>
          <a:p>
            <a:r>
              <a:rPr lang="es-ES_tradnl" dirty="0" smtClean="0"/>
              <a:t>A) Active </a:t>
            </a:r>
            <a:r>
              <a:rPr lang="es-ES_tradnl" dirty="0" err="1" smtClean="0"/>
              <a:t>transport</a:t>
            </a:r>
            <a:endParaRPr lang="es-ES_tradnl" dirty="0" smtClean="0"/>
          </a:p>
          <a:p>
            <a:r>
              <a:rPr lang="es-ES_tradnl" dirty="0" smtClean="0"/>
              <a:t>B) </a:t>
            </a:r>
            <a:r>
              <a:rPr lang="es-ES_tradnl" dirty="0" err="1" smtClean="0"/>
              <a:t>Facilitated</a:t>
            </a:r>
            <a:r>
              <a:rPr lang="es-ES_tradnl" dirty="0" smtClean="0"/>
              <a:t> </a:t>
            </a:r>
            <a:r>
              <a:rPr lang="es-ES_tradnl" dirty="0" err="1" smtClean="0"/>
              <a:t>diffusion</a:t>
            </a:r>
            <a:endParaRPr lang="es-ES_tradnl" dirty="0" smtClean="0"/>
          </a:p>
          <a:p>
            <a:r>
              <a:rPr lang="es-ES_tradnl" dirty="0" smtClean="0"/>
              <a:t>C) Simple </a:t>
            </a:r>
            <a:r>
              <a:rPr lang="es-ES_tradnl" dirty="0" err="1" smtClean="0"/>
              <a:t>diffusion</a:t>
            </a:r>
            <a:endParaRPr lang="es-ES_tradnl" dirty="0" smtClean="0"/>
          </a:p>
          <a:p>
            <a:r>
              <a:rPr lang="es-ES_tradnl" dirty="0" smtClean="0"/>
              <a:t>D) Co-</a:t>
            </a:r>
            <a:r>
              <a:rPr lang="es-ES_tradnl" dirty="0" err="1" smtClean="0"/>
              <a:t>Transport</a:t>
            </a:r>
            <a:endParaRPr lang="es-ES_tradnl" dirty="0" smtClean="0"/>
          </a:p>
        </p:txBody>
      </p:sp>
      <p:sp>
        <p:nvSpPr>
          <p:cNvPr id="3" name="Slide Number Placeholder 2"/>
          <p:cNvSpPr>
            <a:spLocks noGrp="1"/>
          </p:cNvSpPr>
          <p:nvPr>
            <p:ph type="sldNum" sz="quarter" idx="12"/>
          </p:nvPr>
        </p:nvSpPr>
        <p:spPr/>
        <p:txBody>
          <a:bodyPr/>
          <a:lstStyle/>
          <a:p>
            <a:pPr>
              <a:defRPr/>
            </a:pPr>
            <a:fld id="{1FE95F59-B3B4-E34C-A2EA-04C060386DAD}"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685800"/>
            <a:ext cx="7467600" cy="3416320"/>
          </a:xfrm>
          <a:prstGeom prst="rect">
            <a:avLst/>
          </a:prstGeom>
          <a:noFill/>
        </p:spPr>
        <p:txBody>
          <a:bodyPr wrap="square" rtlCol="0">
            <a:spAutoFit/>
          </a:bodyPr>
          <a:lstStyle/>
          <a:p>
            <a:r>
              <a:rPr lang="es-ES_tradnl" dirty="0" err="1" smtClean="0"/>
              <a:t>The</a:t>
            </a:r>
            <a:r>
              <a:rPr lang="es-ES_tradnl" dirty="0" smtClean="0"/>
              <a:t> </a:t>
            </a:r>
            <a:r>
              <a:rPr lang="es-ES_tradnl" dirty="0" err="1" smtClean="0"/>
              <a:t>chemical</a:t>
            </a:r>
            <a:r>
              <a:rPr lang="es-ES_tradnl" dirty="0" smtClean="0"/>
              <a:t> </a:t>
            </a:r>
            <a:r>
              <a:rPr lang="es-ES_tradnl" dirty="0" err="1" smtClean="0"/>
              <a:t>ouabain</a:t>
            </a:r>
            <a:r>
              <a:rPr lang="es-ES_tradnl" dirty="0" smtClean="0"/>
              <a:t>, </a:t>
            </a:r>
            <a:r>
              <a:rPr lang="es-ES_tradnl" dirty="0" err="1" smtClean="0"/>
              <a:t>blocks</a:t>
            </a:r>
            <a:r>
              <a:rPr lang="es-ES_tradnl" dirty="0" smtClean="0"/>
              <a:t> </a:t>
            </a:r>
            <a:r>
              <a:rPr lang="es-ES_tradnl" dirty="0" err="1" smtClean="0"/>
              <a:t>the</a:t>
            </a:r>
            <a:r>
              <a:rPr lang="es-ES_tradnl" dirty="0" smtClean="0"/>
              <a:t> </a:t>
            </a:r>
            <a:r>
              <a:rPr lang="es-ES_tradnl" dirty="0" err="1" smtClean="0"/>
              <a:t>flow</a:t>
            </a:r>
            <a:r>
              <a:rPr lang="es-ES_tradnl" dirty="0" smtClean="0"/>
              <a:t> </a:t>
            </a:r>
            <a:r>
              <a:rPr lang="es-ES_tradnl" dirty="0" err="1" smtClean="0"/>
              <a:t>of</a:t>
            </a:r>
            <a:r>
              <a:rPr lang="es-ES_tradnl" dirty="0" smtClean="0"/>
              <a:t> K</a:t>
            </a:r>
            <a:r>
              <a:rPr lang="es-ES_tradnl" baseline="30000" dirty="0" smtClean="0"/>
              <a:t>+</a:t>
            </a:r>
            <a:r>
              <a:rPr lang="es-ES_tradnl" dirty="0" smtClean="0"/>
              <a:t> </a:t>
            </a:r>
            <a:r>
              <a:rPr lang="es-ES_tradnl" dirty="0" err="1" smtClean="0"/>
              <a:t>into</a:t>
            </a:r>
            <a:r>
              <a:rPr lang="es-ES_tradnl" dirty="0" smtClean="0"/>
              <a:t> </a:t>
            </a:r>
            <a:r>
              <a:rPr lang="es-ES_tradnl" dirty="0" err="1" smtClean="0"/>
              <a:t>cells</a:t>
            </a:r>
            <a:r>
              <a:rPr lang="es-ES_tradnl" dirty="0" smtClean="0"/>
              <a:t> </a:t>
            </a:r>
            <a:r>
              <a:rPr lang="es-ES_tradnl" dirty="0" err="1" smtClean="0"/>
              <a:t>and</a:t>
            </a:r>
            <a:r>
              <a:rPr lang="es-ES_tradnl" dirty="0" smtClean="0"/>
              <a:t> </a:t>
            </a:r>
            <a:r>
              <a:rPr lang="es-ES_tradnl" dirty="0" err="1" smtClean="0"/>
              <a:t>therefore</a:t>
            </a:r>
            <a:r>
              <a:rPr lang="es-ES_tradnl" dirty="0" smtClean="0"/>
              <a:t> stops </a:t>
            </a:r>
            <a:r>
              <a:rPr lang="es-ES_tradnl" dirty="0" err="1" smtClean="0"/>
              <a:t>the</a:t>
            </a:r>
            <a:r>
              <a:rPr lang="es-ES_tradnl" dirty="0" smtClean="0"/>
              <a:t> </a:t>
            </a:r>
            <a:r>
              <a:rPr lang="es-ES_tradnl" dirty="0" err="1" smtClean="0"/>
              <a:t>action</a:t>
            </a:r>
            <a:r>
              <a:rPr lang="es-ES_tradnl" dirty="0" smtClean="0"/>
              <a:t> </a:t>
            </a:r>
            <a:r>
              <a:rPr lang="es-ES_tradnl" dirty="0" err="1" smtClean="0"/>
              <a:t>of</a:t>
            </a:r>
            <a:r>
              <a:rPr lang="es-ES_tradnl" dirty="0" smtClean="0"/>
              <a:t> </a:t>
            </a:r>
            <a:r>
              <a:rPr lang="es-ES_tradnl" dirty="0" err="1" smtClean="0"/>
              <a:t>the</a:t>
            </a:r>
            <a:r>
              <a:rPr lang="es-ES_tradnl" dirty="0" smtClean="0"/>
              <a:t> </a:t>
            </a:r>
            <a:r>
              <a:rPr lang="es-ES_tradnl" dirty="0" err="1" smtClean="0"/>
              <a:t>Na</a:t>
            </a:r>
            <a:r>
              <a:rPr lang="es-ES_tradnl" dirty="0" smtClean="0"/>
              <a:t>+/K+ </a:t>
            </a:r>
            <a:r>
              <a:rPr lang="es-ES_tradnl" dirty="0" err="1" smtClean="0"/>
              <a:t>ATPase</a:t>
            </a:r>
            <a:r>
              <a:rPr lang="es-ES_tradnl" dirty="0" smtClean="0"/>
              <a:t> </a:t>
            </a:r>
            <a:r>
              <a:rPr lang="es-ES_tradnl" dirty="0" err="1" smtClean="0"/>
              <a:t>pump</a:t>
            </a:r>
            <a:r>
              <a:rPr lang="es-ES_tradnl" dirty="0" smtClean="0"/>
              <a:t>. </a:t>
            </a:r>
            <a:r>
              <a:rPr lang="es-ES_tradnl" dirty="0" err="1" smtClean="0"/>
              <a:t>Ouabain</a:t>
            </a:r>
            <a:endParaRPr lang="es-ES_tradnl" dirty="0" smtClean="0"/>
          </a:p>
          <a:p>
            <a:endParaRPr lang="es-ES_tradnl" dirty="0" smtClean="0"/>
          </a:p>
          <a:p>
            <a:r>
              <a:rPr lang="es-ES_tradnl" dirty="0" smtClean="0"/>
              <a:t>A) has no </a:t>
            </a:r>
            <a:r>
              <a:rPr lang="es-ES_tradnl" dirty="0" err="1" smtClean="0"/>
              <a:t>effect</a:t>
            </a:r>
            <a:r>
              <a:rPr lang="es-ES_tradnl" dirty="0" smtClean="0"/>
              <a:t> </a:t>
            </a:r>
            <a:r>
              <a:rPr lang="es-ES_tradnl" dirty="0" err="1" smtClean="0"/>
              <a:t>on</a:t>
            </a:r>
            <a:r>
              <a:rPr lang="es-ES_tradnl" dirty="0" smtClean="0"/>
              <a:t> </a:t>
            </a:r>
            <a:r>
              <a:rPr lang="es-ES_tradnl" dirty="0" err="1" smtClean="0"/>
              <a:t>the</a:t>
            </a:r>
            <a:r>
              <a:rPr lang="es-ES_tradnl" dirty="0" smtClean="0"/>
              <a:t> intestinal </a:t>
            </a:r>
            <a:r>
              <a:rPr lang="es-ES_tradnl" dirty="0" err="1" smtClean="0"/>
              <a:t>transport</a:t>
            </a:r>
            <a:r>
              <a:rPr lang="es-ES_tradnl" dirty="0" smtClean="0"/>
              <a:t> </a:t>
            </a:r>
            <a:r>
              <a:rPr lang="es-ES_tradnl" dirty="0" err="1" smtClean="0"/>
              <a:t>of</a:t>
            </a:r>
            <a:r>
              <a:rPr lang="es-ES_tradnl" dirty="0" smtClean="0"/>
              <a:t> </a:t>
            </a:r>
            <a:r>
              <a:rPr lang="es-ES_tradnl" dirty="0" err="1" smtClean="0"/>
              <a:t>glucose</a:t>
            </a:r>
            <a:endParaRPr lang="es-ES_tradnl" dirty="0" smtClean="0"/>
          </a:p>
          <a:p>
            <a:r>
              <a:rPr lang="es-ES_tradnl" dirty="0" smtClean="0"/>
              <a:t>B) stops </a:t>
            </a:r>
            <a:r>
              <a:rPr lang="es-ES_tradnl" dirty="0" err="1" smtClean="0"/>
              <a:t>the</a:t>
            </a:r>
            <a:r>
              <a:rPr lang="es-ES_tradnl" dirty="0" smtClean="0"/>
              <a:t> intestinal </a:t>
            </a:r>
            <a:r>
              <a:rPr lang="es-ES_tradnl" dirty="0" err="1" smtClean="0"/>
              <a:t>transport</a:t>
            </a:r>
            <a:r>
              <a:rPr lang="es-ES_tradnl" dirty="0" smtClean="0"/>
              <a:t> </a:t>
            </a:r>
            <a:r>
              <a:rPr lang="es-ES_tradnl" dirty="0" err="1" smtClean="0"/>
              <a:t>of</a:t>
            </a:r>
            <a:r>
              <a:rPr lang="es-ES_tradnl" dirty="0" smtClean="0"/>
              <a:t> </a:t>
            </a:r>
            <a:r>
              <a:rPr lang="es-ES_tradnl" dirty="0" err="1" smtClean="0"/>
              <a:t>glucose</a:t>
            </a:r>
            <a:endParaRPr lang="es-ES_tradnl" dirty="0" smtClean="0"/>
          </a:p>
          <a:p>
            <a:r>
              <a:rPr lang="es-ES_tradnl" dirty="0" smtClean="0"/>
              <a:t>C) </a:t>
            </a:r>
            <a:r>
              <a:rPr lang="es-ES_tradnl" dirty="0" err="1" smtClean="0"/>
              <a:t>increases</a:t>
            </a:r>
            <a:r>
              <a:rPr lang="es-ES_tradnl" dirty="0" smtClean="0"/>
              <a:t> </a:t>
            </a:r>
            <a:r>
              <a:rPr lang="es-ES_tradnl" dirty="0" err="1" smtClean="0"/>
              <a:t>the</a:t>
            </a:r>
            <a:r>
              <a:rPr lang="es-ES_tradnl" dirty="0" smtClean="0"/>
              <a:t> intestinal </a:t>
            </a:r>
            <a:r>
              <a:rPr lang="es-ES_tradnl" dirty="0" err="1" smtClean="0"/>
              <a:t>transport</a:t>
            </a:r>
            <a:r>
              <a:rPr lang="es-ES_tradnl" dirty="0" smtClean="0"/>
              <a:t> </a:t>
            </a:r>
            <a:r>
              <a:rPr lang="es-ES_tradnl" dirty="0" err="1" smtClean="0"/>
              <a:t>of</a:t>
            </a:r>
            <a:r>
              <a:rPr lang="es-ES_tradnl" dirty="0" smtClean="0"/>
              <a:t> </a:t>
            </a:r>
            <a:r>
              <a:rPr lang="es-ES_tradnl" dirty="0" err="1" smtClean="0"/>
              <a:t>glucose</a:t>
            </a:r>
            <a:endParaRPr lang="es-ES_tradnl" dirty="0" smtClean="0"/>
          </a:p>
          <a:p>
            <a:endParaRPr lang="es-ES_tradnl" dirty="0"/>
          </a:p>
        </p:txBody>
      </p:sp>
      <p:pic>
        <p:nvPicPr>
          <p:cNvPr id="3" name="Picture 2"/>
          <p:cNvPicPr>
            <a:picLocks noChangeAspect="1"/>
          </p:cNvPicPr>
          <p:nvPr/>
        </p:nvPicPr>
        <p:blipFill>
          <a:blip r:embed="rId2"/>
          <a:stretch>
            <a:fillRect/>
          </a:stretch>
        </p:blipFill>
        <p:spPr>
          <a:xfrm>
            <a:off x="3657600" y="4114800"/>
            <a:ext cx="4391118" cy="2508250"/>
          </a:xfrm>
          <a:prstGeom prst="rect">
            <a:avLst/>
          </a:prstGeom>
        </p:spPr>
      </p:pic>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2236788" y="325438"/>
            <a:ext cx="5252360" cy="954107"/>
          </a:xfrm>
          <a:prstGeom prst="rect">
            <a:avLst/>
          </a:prstGeom>
          <a:noFill/>
          <a:ln w="9525">
            <a:noFill/>
            <a:miter lim="800000"/>
            <a:headEnd/>
            <a:tailEnd/>
          </a:ln>
        </p:spPr>
        <p:txBody>
          <a:bodyPr wrap="none">
            <a:prstTxWarp prst="textNoShape">
              <a:avLst/>
            </a:prstTxWarp>
            <a:spAutoFit/>
          </a:bodyPr>
          <a:lstStyle/>
          <a:p>
            <a:pPr algn="ctr"/>
            <a:r>
              <a:rPr lang="en-US" sz="2800" dirty="0">
                <a:solidFill>
                  <a:srgbClr val="000000"/>
                </a:solidFill>
              </a:rPr>
              <a:t>Fermentative Digestion</a:t>
            </a:r>
          </a:p>
          <a:p>
            <a:pPr algn="ctr"/>
            <a:r>
              <a:rPr lang="en-US" sz="2800" dirty="0">
                <a:solidFill>
                  <a:srgbClr val="000000"/>
                </a:solidFill>
              </a:rPr>
              <a:t>(not in your </a:t>
            </a:r>
            <a:r>
              <a:rPr lang="en-US" sz="2800" dirty="0" smtClean="0">
                <a:solidFill>
                  <a:srgbClr val="000000"/>
                </a:solidFill>
              </a:rPr>
              <a:t>book in any detail)</a:t>
            </a:r>
            <a:endParaRPr lang="en-US" dirty="0">
              <a:solidFill>
                <a:srgbClr val="000000"/>
              </a:solidFill>
            </a:endParaRPr>
          </a:p>
        </p:txBody>
      </p:sp>
      <p:sp>
        <p:nvSpPr>
          <p:cNvPr id="128003" name="Rectangle 3"/>
          <p:cNvSpPr>
            <a:spLocks noChangeArrowheads="1"/>
          </p:cNvSpPr>
          <p:nvPr/>
        </p:nvSpPr>
        <p:spPr bwMode="auto">
          <a:xfrm>
            <a:off x="1225550" y="1463675"/>
            <a:ext cx="7689850" cy="4838700"/>
          </a:xfrm>
          <a:prstGeom prst="rect">
            <a:avLst/>
          </a:prstGeom>
          <a:noFill/>
          <a:ln w="9525">
            <a:noFill/>
            <a:miter lim="800000"/>
            <a:headEnd/>
            <a:tailEnd/>
          </a:ln>
        </p:spPr>
        <p:txBody>
          <a:bodyPr>
            <a:prstTxWarp prst="textNoShape">
              <a:avLst/>
            </a:prstTxWarp>
            <a:spAutoFit/>
          </a:bodyPr>
          <a:lstStyle/>
          <a:p>
            <a:r>
              <a:rPr lang="en-US">
                <a:solidFill>
                  <a:srgbClr val="000000"/>
                </a:solidFill>
              </a:rPr>
              <a:t>-The concept of fiber (why the anisomeric carbon in 	glucose matters)</a:t>
            </a:r>
          </a:p>
          <a:p>
            <a:r>
              <a:rPr lang="en-US">
                <a:solidFill>
                  <a:srgbClr val="000000"/>
                </a:solidFill>
              </a:rPr>
              <a:t>-Nutritional symbioses</a:t>
            </a:r>
          </a:p>
          <a:p>
            <a:r>
              <a:rPr lang="en-US">
                <a:solidFill>
                  <a:srgbClr val="000000"/>
                </a:solidFill>
              </a:rPr>
              <a:t>-The fermentation process</a:t>
            </a:r>
          </a:p>
          <a:p>
            <a:r>
              <a:rPr lang="en-US">
                <a:solidFill>
                  <a:srgbClr val="000000"/>
                </a:solidFill>
              </a:rPr>
              <a:t>-Foregut and hindgut fermenters</a:t>
            </a:r>
          </a:p>
          <a:p>
            <a:r>
              <a:rPr lang="en-US">
                <a:solidFill>
                  <a:srgbClr val="000000"/>
                </a:solidFill>
              </a:rPr>
              <a:t>-Foregut fermentation: the multichambered 			stomach (rumination and merycism)</a:t>
            </a:r>
          </a:p>
          <a:p>
            <a:r>
              <a:rPr lang="en-US">
                <a:solidFill>
                  <a:srgbClr val="000000"/>
                </a:solidFill>
              </a:rPr>
              <a:t>-Hindgut fermentation and its consequences.</a:t>
            </a:r>
          </a:p>
          <a:p>
            <a:endParaRPr lang="en-US">
              <a:solidFill>
                <a:srgbClr val="000000"/>
              </a:solidFill>
            </a:endParaRPr>
          </a:p>
          <a:p>
            <a:r>
              <a:rPr lang="en-US" u="sng">
                <a:solidFill>
                  <a:srgbClr val="000000"/>
                </a:solidFill>
              </a:rPr>
              <a:t>Isomeric</a:t>
            </a:r>
            <a:r>
              <a:rPr lang="en-US">
                <a:solidFill>
                  <a:srgbClr val="000000"/>
                </a:solidFill>
              </a:rPr>
              <a:t>: made of the same components in the same proportions.</a:t>
            </a:r>
          </a:p>
          <a:p>
            <a:endParaRPr lang="en-US">
              <a:solidFill>
                <a:srgbClr val="000000"/>
              </a:solidFill>
            </a:endParaRPr>
          </a:p>
          <a:p>
            <a:r>
              <a:rPr lang="en-US">
                <a:solidFill>
                  <a:srgbClr val="000000"/>
                </a:solidFill>
              </a:rPr>
              <a:t>bradley@uwyo.edu</a:t>
            </a:r>
          </a:p>
        </p:txBody>
      </p:sp>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srcRect/>
          <a:stretch>
            <a:fillRect/>
          </a:stretch>
        </p:blipFill>
        <p:spPr bwMode="auto">
          <a:xfrm>
            <a:off x="0" y="0"/>
            <a:ext cx="4668838" cy="5715000"/>
          </a:xfrm>
          <a:prstGeom prst="rect">
            <a:avLst/>
          </a:prstGeom>
          <a:noFill/>
          <a:ln w="9525">
            <a:noFill/>
            <a:miter lim="800000"/>
            <a:headEnd/>
            <a:tailEnd/>
          </a:ln>
        </p:spPr>
      </p:pic>
      <p:pic>
        <p:nvPicPr>
          <p:cNvPr id="130051" name="Picture 10"/>
          <p:cNvPicPr>
            <a:picLocks noChangeAspect="1" noChangeArrowheads="1"/>
          </p:cNvPicPr>
          <p:nvPr/>
        </p:nvPicPr>
        <p:blipFill>
          <a:blip r:embed="rId4"/>
          <a:srcRect/>
          <a:stretch>
            <a:fillRect/>
          </a:stretch>
        </p:blipFill>
        <p:spPr bwMode="auto">
          <a:xfrm>
            <a:off x="4572000" y="1752600"/>
            <a:ext cx="4572000" cy="3930650"/>
          </a:xfrm>
          <a:prstGeom prst="rect">
            <a:avLst/>
          </a:prstGeom>
          <a:noFill/>
          <a:ln w="9525">
            <a:noFill/>
            <a:miter lim="800000"/>
            <a:headEnd/>
            <a:tailEnd/>
          </a:ln>
        </p:spPr>
      </p:pic>
      <p:sp>
        <p:nvSpPr>
          <p:cNvPr id="130052" name="Rectangle 11"/>
          <p:cNvSpPr>
            <a:spLocks noChangeArrowheads="1"/>
          </p:cNvSpPr>
          <p:nvPr/>
        </p:nvSpPr>
        <p:spPr bwMode="auto">
          <a:xfrm>
            <a:off x="0" y="5791200"/>
            <a:ext cx="8991600" cy="701675"/>
          </a:xfrm>
          <a:prstGeom prst="rect">
            <a:avLst/>
          </a:prstGeom>
          <a:noFill/>
          <a:ln w="9525">
            <a:noFill/>
            <a:miter lim="800000"/>
            <a:headEnd/>
            <a:tailEnd/>
          </a:ln>
        </p:spPr>
        <p:txBody>
          <a:bodyPr>
            <a:prstTxWarp prst="textNoShape">
              <a:avLst/>
            </a:prstTxWarp>
            <a:spAutoFit/>
          </a:bodyPr>
          <a:lstStyle/>
          <a:p>
            <a:r>
              <a:rPr lang="en-US" sz="2000"/>
              <a:t>Cellulose and starch differ in the form of the bond that joins the glucose residues. Cellulose is the most abundant molecule on earth.</a:t>
            </a:r>
            <a:endParaRPr lang="en-US"/>
          </a:p>
        </p:txBody>
      </p:sp>
      <p:sp>
        <p:nvSpPr>
          <p:cNvPr id="5" name="Slide Number Placeholder 4"/>
          <p:cNvSpPr>
            <a:spLocks noGrp="1"/>
          </p:cNvSpPr>
          <p:nvPr>
            <p:ph type="sldNum" sz="quarter" idx="12"/>
          </p:nvPr>
        </p:nvSpPr>
        <p:spPr/>
        <p:txBody>
          <a:bodyPr/>
          <a:lstStyle/>
          <a:p>
            <a:pPr>
              <a:defRPr/>
            </a:pPr>
            <a:fld id="{1FE95F59-B3B4-E34C-A2EA-04C060386DAD}"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457200" y="228600"/>
            <a:ext cx="7848600" cy="1917700"/>
          </a:xfrm>
          <a:prstGeom prst="rect">
            <a:avLst/>
          </a:prstGeom>
          <a:noFill/>
          <a:ln w="9525">
            <a:noFill/>
            <a:miter lim="800000"/>
            <a:headEnd/>
            <a:tailEnd/>
          </a:ln>
        </p:spPr>
        <p:txBody>
          <a:bodyPr>
            <a:prstTxWarp prst="textNoShape">
              <a:avLst/>
            </a:prstTxWarp>
            <a:spAutoFit/>
          </a:bodyPr>
          <a:lstStyle/>
          <a:p>
            <a:r>
              <a:rPr lang="en-US">
                <a:solidFill>
                  <a:srgbClr val="000000"/>
                </a:solidFill>
              </a:rPr>
              <a:t>Why you can eat, but cannot assimilate grass: a case against vegetarianism in the high plains.</a:t>
            </a:r>
          </a:p>
          <a:p>
            <a:endParaRPr lang="en-US">
              <a:solidFill>
                <a:srgbClr val="000000"/>
              </a:solidFill>
            </a:endParaRPr>
          </a:p>
          <a:p>
            <a:endParaRPr lang="en-US">
              <a:solidFill>
                <a:srgbClr val="000000"/>
              </a:solidFill>
            </a:endParaRPr>
          </a:p>
          <a:p>
            <a:endParaRPr lang="en-US">
              <a:solidFill>
                <a:srgbClr val="000000"/>
              </a:solidFill>
            </a:endParaRPr>
          </a:p>
        </p:txBody>
      </p:sp>
      <p:pic>
        <p:nvPicPr>
          <p:cNvPr id="132099" name="Picture 3"/>
          <p:cNvPicPr>
            <a:picLocks noChangeAspect="1" noChangeArrowheads="1"/>
          </p:cNvPicPr>
          <p:nvPr/>
        </p:nvPicPr>
        <p:blipFill>
          <a:blip r:embed="rId3"/>
          <a:srcRect/>
          <a:stretch>
            <a:fillRect/>
          </a:stretch>
        </p:blipFill>
        <p:spPr bwMode="auto">
          <a:xfrm>
            <a:off x="609600" y="1600200"/>
            <a:ext cx="2767013" cy="1830388"/>
          </a:xfrm>
          <a:prstGeom prst="rect">
            <a:avLst/>
          </a:prstGeom>
          <a:noFill/>
          <a:ln w="9525">
            <a:noFill/>
            <a:miter lim="800000"/>
            <a:headEnd/>
            <a:tailEnd/>
          </a:ln>
        </p:spPr>
      </p:pic>
      <p:pic>
        <p:nvPicPr>
          <p:cNvPr id="132100" name="Picture 4"/>
          <p:cNvPicPr>
            <a:picLocks noChangeAspect="1" noChangeArrowheads="1"/>
          </p:cNvPicPr>
          <p:nvPr/>
        </p:nvPicPr>
        <p:blipFill>
          <a:blip r:embed="rId4"/>
          <a:srcRect/>
          <a:stretch>
            <a:fillRect/>
          </a:stretch>
        </p:blipFill>
        <p:spPr bwMode="auto">
          <a:xfrm>
            <a:off x="533400" y="3733800"/>
            <a:ext cx="2286000" cy="2106613"/>
          </a:xfrm>
          <a:prstGeom prst="rect">
            <a:avLst/>
          </a:prstGeom>
          <a:noFill/>
          <a:ln w="9525">
            <a:noFill/>
            <a:miter lim="800000"/>
            <a:headEnd/>
            <a:tailEnd/>
          </a:ln>
        </p:spPr>
      </p:pic>
      <p:pic>
        <p:nvPicPr>
          <p:cNvPr id="132101" name="Picture 5"/>
          <p:cNvPicPr>
            <a:picLocks noChangeAspect="1" noChangeArrowheads="1"/>
          </p:cNvPicPr>
          <p:nvPr/>
        </p:nvPicPr>
        <p:blipFill>
          <a:blip r:embed="rId5"/>
          <a:srcRect/>
          <a:stretch>
            <a:fillRect/>
          </a:stretch>
        </p:blipFill>
        <p:spPr bwMode="auto">
          <a:xfrm>
            <a:off x="4800600" y="1524000"/>
            <a:ext cx="3962400" cy="1768475"/>
          </a:xfrm>
          <a:prstGeom prst="rect">
            <a:avLst/>
          </a:prstGeom>
          <a:noFill/>
          <a:ln w="9525">
            <a:noFill/>
            <a:miter lim="800000"/>
            <a:headEnd/>
            <a:tailEnd/>
          </a:ln>
        </p:spPr>
      </p:pic>
      <p:sp>
        <p:nvSpPr>
          <p:cNvPr id="132102" name="Rectangle 6"/>
          <p:cNvSpPr>
            <a:spLocks noChangeArrowheads="1"/>
          </p:cNvSpPr>
          <p:nvPr/>
        </p:nvSpPr>
        <p:spPr bwMode="auto">
          <a:xfrm>
            <a:off x="3810000" y="1600200"/>
            <a:ext cx="588963" cy="519113"/>
          </a:xfrm>
          <a:prstGeom prst="rect">
            <a:avLst/>
          </a:prstGeom>
          <a:noFill/>
          <a:ln w="9525">
            <a:noFill/>
            <a:miter lim="800000"/>
            <a:headEnd/>
            <a:tailEnd/>
          </a:ln>
        </p:spPr>
        <p:txBody>
          <a:bodyPr wrap="none">
            <a:prstTxWarp prst="textNoShape">
              <a:avLst/>
            </a:prstTxWarp>
            <a:spAutoFit/>
          </a:bodyPr>
          <a:lstStyle/>
          <a:p>
            <a:r>
              <a:rPr lang="en-US" sz="2800">
                <a:solidFill>
                  <a:srgbClr val="000000"/>
                </a:solidFill>
              </a:rPr>
              <a:t>Vs</a:t>
            </a:r>
            <a:endParaRPr lang="en-US">
              <a:solidFill>
                <a:srgbClr val="000000"/>
              </a:solidFill>
            </a:endParaRPr>
          </a:p>
        </p:txBody>
      </p:sp>
      <p:sp>
        <p:nvSpPr>
          <p:cNvPr id="132103" name="Rectangle 7"/>
          <p:cNvSpPr>
            <a:spLocks noChangeArrowheads="1"/>
          </p:cNvSpPr>
          <p:nvPr/>
        </p:nvSpPr>
        <p:spPr bwMode="auto">
          <a:xfrm>
            <a:off x="0" y="5943600"/>
            <a:ext cx="2852738" cy="457200"/>
          </a:xfrm>
          <a:prstGeom prst="rect">
            <a:avLst/>
          </a:prstGeom>
          <a:noFill/>
          <a:ln w="9525">
            <a:noFill/>
            <a:miter lim="800000"/>
            <a:headEnd/>
            <a:tailEnd/>
          </a:ln>
        </p:spPr>
        <p:txBody>
          <a:bodyPr wrap="none">
            <a:prstTxWarp prst="textNoShape">
              <a:avLst/>
            </a:prstTxWarp>
            <a:spAutoFit/>
          </a:bodyPr>
          <a:lstStyle/>
          <a:p>
            <a:r>
              <a:rPr lang="en-US">
                <a:solidFill>
                  <a:srgbClr val="000000"/>
                </a:solidFill>
                <a:latin typeface="Symbol" charset="2"/>
              </a:rPr>
              <a:t></a:t>
            </a:r>
            <a:r>
              <a:rPr lang="en-US">
                <a:solidFill>
                  <a:srgbClr val="000000"/>
                </a:solidFill>
              </a:rPr>
              <a:t> glycosidic bonds </a:t>
            </a:r>
          </a:p>
        </p:txBody>
      </p:sp>
      <p:sp>
        <p:nvSpPr>
          <p:cNvPr id="132104" name="Rectangle 8"/>
          <p:cNvSpPr>
            <a:spLocks noChangeArrowheads="1"/>
          </p:cNvSpPr>
          <p:nvPr/>
        </p:nvSpPr>
        <p:spPr bwMode="auto">
          <a:xfrm>
            <a:off x="5486400" y="3200400"/>
            <a:ext cx="2762746"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latin typeface="Symbol" charset="2"/>
              </a:rPr>
              <a:t>b</a:t>
            </a:r>
            <a:r>
              <a:rPr lang="en-US" dirty="0" smtClean="0">
                <a:solidFill>
                  <a:srgbClr val="000000"/>
                </a:solidFill>
              </a:rPr>
              <a:t> </a:t>
            </a:r>
            <a:r>
              <a:rPr lang="en-US" dirty="0" err="1">
                <a:solidFill>
                  <a:srgbClr val="000000"/>
                </a:solidFill>
              </a:rPr>
              <a:t>glycosidic</a:t>
            </a:r>
            <a:r>
              <a:rPr lang="en-US" dirty="0">
                <a:solidFill>
                  <a:srgbClr val="000000"/>
                </a:solidFill>
              </a:rPr>
              <a:t> bonds</a:t>
            </a:r>
          </a:p>
        </p:txBody>
      </p:sp>
      <p:sp>
        <p:nvSpPr>
          <p:cNvPr id="132105" name="Rectangle 9"/>
          <p:cNvSpPr>
            <a:spLocks noChangeArrowheads="1"/>
          </p:cNvSpPr>
          <p:nvPr/>
        </p:nvSpPr>
        <p:spPr bwMode="auto">
          <a:xfrm>
            <a:off x="3657600" y="4114800"/>
            <a:ext cx="184150" cy="457200"/>
          </a:xfrm>
          <a:prstGeom prst="rect">
            <a:avLst/>
          </a:prstGeom>
          <a:noFill/>
          <a:ln w="9525">
            <a:noFill/>
            <a:miter lim="800000"/>
            <a:headEnd/>
            <a:tailEnd/>
          </a:ln>
        </p:spPr>
        <p:txBody>
          <a:bodyPr wrap="none">
            <a:prstTxWarp prst="textNoShape">
              <a:avLst/>
            </a:prstTxWarp>
            <a:spAutoFit/>
          </a:bodyPr>
          <a:lstStyle/>
          <a:p>
            <a:endParaRPr lang="es-ES_tradnl">
              <a:solidFill>
                <a:srgbClr val="FFCC18"/>
              </a:solidFill>
            </a:endParaRPr>
          </a:p>
        </p:txBody>
      </p:sp>
      <p:sp>
        <p:nvSpPr>
          <p:cNvPr id="132106" name="Rectangle 10"/>
          <p:cNvSpPr>
            <a:spLocks noChangeArrowheads="1"/>
          </p:cNvSpPr>
          <p:nvPr/>
        </p:nvSpPr>
        <p:spPr bwMode="auto">
          <a:xfrm>
            <a:off x="2819400" y="3657600"/>
            <a:ext cx="6324600" cy="2744788"/>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All vertebrates have </a:t>
            </a:r>
            <a:r>
              <a:rPr lang="en-US" sz="2000" dirty="0">
                <a:solidFill>
                  <a:srgbClr val="000000"/>
                </a:solidFill>
                <a:latin typeface="Symbol" charset="2"/>
              </a:rPr>
              <a:t>a</a:t>
            </a:r>
            <a:r>
              <a:rPr lang="en-US" sz="2000" dirty="0">
                <a:solidFill>
                  <a:srgbClr val="000000"/>
                </a:solidFill>
              </a:rPr>
              <a:t>-amylase, but no known vertebrates have </a:t>
            </a:r>
            <a:r>
              <a:rPr lang="en-US" sz="2000" dirty="0" err="1">
                <a:solidFill>
                  <a:srgbClr val="000000"/>
                </a:solidFill>
              </a:rPr>
              <a:t>cellulases</a:t>
            </a:r>
            <a:r>
              <a:rPr lang="en-US" sz="2000" dirty="0">
                <a:solidFill>
                  <a:srgbClr val="000000"/>
                </a:solidFill>
              </a:rPr>
              <a:t> (many mollusks and insects do have </a:t>
            </a:r>
            <a:r>
              <a:rPr lang="en-US" sz="2000" dirty="0" err="1">
                <a:solidFill>
                  <a:srgbClr val="000000"/>
                </a:solidFill>
              </a:rPr>
              <a:t>cellulases</a:t>
            </a:r>
            <a:r>
              <a:rPr lang="en-US" sz="2000" dirty="0">
                <a:solidFill>
                  <a:srgbClr val="000000"/>
                </a:solidFill>
              </a:rPr>
              <a:t>). Then how do cows manage to assimilate a large fraction of the cellulose that they ingest?</a:t>
            </a:r>
          </a:p>
          <a:p>
            <a:endParaRPr lang="en-US" sz="2000" dirty="0">
              <a:solidFill>
                <a:srgbClr val="000000"/>
              </a:solidFill>
            </a:endParaRPr>
          </a:p>
          <a:p>
            <a:r>
              <a:rPr lang="en-US" sz="1800" dirty="0">
                <a:solidFill>
                  <a:srgbClr val="000000"/>
                </a:solidFill>
              </a:rPr>
              <a:t>Cellulose is (with hemicellulose, lignin, and pectin) what animal nutritionists call “fiber”. Chemical (plant cell walls)  and nutritional (“refractory”) definitions of “fiber”.</a:t>
            </a:r>
            <a:endParaRPr lang="en-US" dirty="0">
              <a:solidFill>
                <a:srgbClr val="000000"/>
              </a:solidFill>
            </a:endParaRPr>
          </a:p>
        </p:txBody>
      </p:sp>
      <p:sp>
        <p:nvSpPr>
          <p:cNvPr id="132107" name="Rectangle 11"/>
          <p:cNvSpPr>
            <a:spLocks noChangeArrowheads="1"/>
          </p:cNvSpPr>
          <p:nvPr/>
        </p:nvSpPr>
        <p:spPr bwMode="auto">
          <a:xfrm>
            <a:off x="6172200" y="1066800"/>
            <a:ext cx="1392238" cy="457200"/>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cellulose</a:t>
            </a:r>
          </a:p>
        </p:txBody>
      </p:sp>
      <p:sp>
        <p:nvSpPr>
          <p:cNvPr id="12" name="Slide Number Placeholder 11"/>
          <p:cNvSpPr>
            <a:spLocks noGrp="1"/>
          </p:cNvSpPr>
          <p:nvPr>
            <p:ph type="sldNum" sz="quarter" idx="12"/>
          </p:nvPr>
        </p:nvSpPr>
        <p:spPr/>
        <p:txBody>
          <a:bodyPr/>
          <a:lstStyle/>
          <a:p>
            <a:pPr>
              <a:defRPr/>
            </a:pPr>
            <a:fld id="{1FE95F59-B3B4-E34C-A2EA-04C060386DAD}"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2971800" y="304800"/>
            <a:ext cx="2136775" cy="457200"/>
          </a:xfrm>
          <a:prstGeom prst="rect">
            <a:avLst/>
          </a:prstGeom>
          <a:noFill/>
          <a:ln w="9525">
            <a:noFill/>
            <a:miter lim="800000"/>
            <a:headEnd/>
            <a:tailEnd/>
          </a:ln>
        </p:spPr>
        <p:txBody>
          <a:bodyPr wrap="none">
            <a:prstTxWarp prst="textNoShape">
              <a:avLst/>
            </a:prstTxWarp>
            <a:spAutoFit/>
          </a:bodyPr>
          <a:lstStyle/>
          <a:p>
            <a:r>
              <a:rPr lang="en-US"/>
              <a:t>To Remember</a:t>
            </a:r>
          </a:p>
        </p:txBody>
      </p:sp>
      <p:sp>
        <p:nvSpPr>
          <p:cNvPr id="138243" name="Rectangle 3"/>
          <p:cNvSpPr>
            <a:spLocks noChangeArrowheads="1"/>
          </p:cNvSpPr>
          <p:nvPr/>
        </p:nvSpPr>
        <p:spPr bwMode="auto">
          <a:xfrm>
            <a:off x="152400" y="685800"/>
            <a:ext cx="8763000" cy="3743325"/>
          </a:xfrm>
          <a:prstGeom prst="rect">
            <a:avLst/>
          </a:prstGeom>
          <a:noFill/>
          <a:ln w="9525">
            <a:noFill/>
            <a:miter lim="800000"/>
            <a:headEnd/>
            <a:tailEnd/>
          </a:ln>
        </p:spPr>
        <p:txBody>
          <a:bodyPr>
            <a:prstTxWarp prst="textNoShape">
              <a:avLst/>
            </a:prstTxWarp>
            <a:spAutoFit/>
          </a:bodyPr>
          <a:lstStyle/>
          <a:p>
            <a:pPr marL="457200" indent="-457200">
              <a:buFont typeface="Times" charset="0"/>
              <a:buAutoNum type="arabicParenR"/>
            </a:pPr>
            <a:r>
              <a:rPr lang="en-US"/>
              <a:t>The cell walls of plant cells contain the polysaccharide cellulose.</a:t>
            </a:r>
          </a:p>
          <a:p>
            <a:pPr marL="457200" indent="-457200">
              <a:buFont typeface="Times" charset="0"/>
              <a:buAutoNum type="arabicParenR"/>
            </a:pPr>
            <a:r>
              <a:rPr lang="en-US"/>
              <a:t>Vertebrates do not have cellulases and few animals are efficient at breaking down cellulose.</a:t>
            </a:r>
          </a:p>
          <a:p>
            <a:pPr marL="457200" indent="-457200">
              <a:buFont typeface="Times" charset="0"/>
              <a:buAutoNum type="arabicParenR"/>
            </a:pPr>
            <a:r>
              <a:rPr lang="en-US"/>
              <a:t>Thus, animals have established a partnership with symbiotic fermentative microbes (bacteria, protoctists, and fungi) that can break cellulose.</a:t>
            </a:r>
          </a:p>
          <a:p>
            <a:pPr marL="457200" indent="-457200">
              <a:buFont typeface="Times" charset="0"/>
              <a:buAutoNum type="arabicParenR"/>
            </a:pPr>
            <a:r>
              <a:rPr lang="en-US"/>
              <a:t>The microbes get a nice environment and plenty of food, the animal gets the microbes’ energy-rich waste products (plus some microbe flesh served on the side).</a:t>
            </a:r>
          </a:p>
        </p:txBody>
      </p:sp>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3"/>
          <a:srcRect/>
          <a:stretch>
            <a:fillRect/>
          </a:stretch>
        </p:blipFill>
        <p:spPr bwMode="auto">
          <a:xfrm>
            <a:off x="609600" y="228600"/>
            <a:ext cx="6172200" cy="2754313"/>
          </a:xfrm>
          <a:prstGeom prst="rect">
            <a:avLst/>
          </a:prstGeom>
          <a:noFill/>
          <a:ln w="9525">
            <a:noFill/>
            <a:miter lim="800000"/>
            <a:headEnd/>
            <a:tailEnd/>
          </a:ln>
        </p:spPr>
      </p:pic>
      <p:sp>
        <p:nvSpPr>
          <p:cNvPr id="148483" name="Rectangle 3"/>
          <p:cNvSpPr>
            <a:spLocks noChangeArrowheads="1"/>
          </p:cNvSpPr>
          <p:nvPr/>
        </p:nvSpPr>
        <p:spPr bwMode="auto">
          <a:xfrm>
            <a:off x="7118350" y="1349375"/>
            <a:ext cx="1141413" cy="381000"/>
          </a:xfrm>
          <a:prstGeom prst="rect">
            <a:avLst/>
          </a:prstGeom>
          <a:noFill/>
          <a:ln w="9525">
            <a:noFill/>
            <a:miter lim="800000"/>
            <a:headEnd/>
            <a:tailEnd/>
          </a:ln>
        </p:spPr>
        <p:txBody>
          <a:bodyPr wrap="none">
            <a:prstTxWarp prst="textNoShape">
              <a:avLst/>
            </a:prstTxWarp>
            <a:spAutoFit/>
          </a:bodyPr>
          <a:lstStyle/>
          <a:p>
            <a:r>
              <a:rPr lang="en-US" sz="2800" baseline="30000">
                <a:solidFill>
                  <a:srgbClr val="000000"/>
                </a:solidFill>
              </a:rPr>
              <a:t>cellulose</a:t>
            </a:r>
            <a:endParaRPr lang="en-US" baseline="30000">
              <a:solidFill>
                <a:srgbClr val="000000"/>
              </a:solidFill>
            </a:endParaRPr>
          </a:p>
        </p:txBody>
      </p:sp>
      <p:pic>
        <p:nvPicPr>
          <p:cNvPr id="148484" name="Picture 4"/>
          <p:cNvPicPr>
            <a:picLocks noChangeAspect="1" noChangeArrowheads="1"/>
          </p:cNvPicPr>
          <p:nvPr/>
        </p:nvPicPr>
        <p:blipFill>
          <a:blip r:embed="rId4"/>
          <a:srcRect/>
          <a:stretch>
            <a:fillRect/>
          </a:stretch>
        </p:blipFill>
        <p:spPr bwMode="auto">
          <a:xfrm>
            <a:off x="457200" y="4648200"/>
            <a:ext cx="5029200" cy="2022475"/>
          </a:xfrm>
          <a:prstGeom prst="rect">
            <a:avLst/>
          </a:prstGeom>
          <a:noFill/>
          <a:ln w="9525">
            <a:noFill/>
            <a:miter lim="800000"/>
            <a:headEnd/>
            <a:tailEnd/>
          </a:ln>
        </p:spPr>
      </p:pic>
      <p:pic>
        <p:nvPicPr>
          <p:cNvPr id="148485" name="Picture 5"/>
          <p:cNvPicPr>
            <a:picLocks noChangeAspect="1" noChangeArrowheads="1"/>
          </p:cNvPicPr>
          <p:nvPr/>
        </p:nvPicPr>
        <p:blipFill>
          <a:blip r:embed="rId5"/>
          <a:srcRect/>
          <a:stretch>
            <a:fillRect/>
          </a:stretch>
        </p:blipFill>
        <p:spPr bwMode="auto">
          <a:xfrm>
            <a:off x="2362200" y="3124200"/>
            <a:ext cx="1914525" cy="1282700"/>
          </a:xfrm>
          <a:prstGeom prst="rect">
            <a:avLst/>
          </a:prstGeom>
          <a:noFill/>
          <a:ln w="9525">
            <a:noFill/>
            <a:miter lim="800000"/>
            <a:headEnd/>
            <a:tailEnd/>
          </a:ln>
        </p:spPr>
      </p:pic>
      <p:sp>
        <p:nvSpPr>
          <p:cNvPr id="148486" name="Rectangle 6"/>
          <p:cNvSpPr>
            <a:spLocks noChangeArrowheads="1"/>
          </p:cNvSpPr>
          <p:nvPr/>
        </p:nvSpPr>
        <p:spPr bwMode="auto">
          <a:xfrm>
            <a:off x="4714875" y="3549650"/>
            <a:ext cx="2635250" cy="336550"/>
          </a:xfrm>
          <a:prstGeom prst="rect">
            <a:avLst/>
          </a:prstGeom>
          <a:noFill/>
          <a:ln w="9525">
            <a:noFill/>
            <a:miter lim="800000"/>
            <a:headEnd/>
            <a:tailEnd/>
          </a:ln>
        </p:spPr>
        <p:txBody>
          <a:bodyPr wrap="none">
            <a:prstTxWarp prst="textNoShape">
              <a:avLst/>
            </a:prstTxWarp>
            <a:spAutoFit/>
          </a:bodyPr>
          <a:lstStyle/>
          <a:p>
            <a:r>
              <a:rPr lang="en-US" baseline="30000">
                <a:solidFill>
                  <a:srgbClr val="000000"/>
                </a:solidFill>
              </a:rPr>
              <a:t>N-acetyl-</a:t>
            </a:r>
            <a:r>
              <a:rPr lang="en-US" baseline="30000">
                <a:solidFill>
                  <a:srgbClr val="000000"/>
                </a:solidFill>
                <a:latin typeface="Symbol" charset="2"/>
              </a:rPr>
              <a:t>b</a:t>
            </a:r>
            <a:r>
              <a:rPr lang="en-US" baseline="30000">
                <a:solidFill>
                  <a:srgbClr val="000000"/>
                </a:solidFill>
              </a:rPr>
              <a:t>-D-glucosamine</a:t>
            </a:r>
          </a:p>
        </p:txBody>
      </p:sp>
      <p:sp>
        <p:nvSpPr>
          <p:cNvPr id="148487" name="Rectangle 7"/>
          <p:cNvSpPr>
            <a:spLocks noChangeArrowheads="1"/>
          </p:cNvSpPr>
          <p:nvPr/>
        </p:nvSpPr>
        <p:spPr bwMode="auto">
          <a:xfrm>
            <a:off x="5943600" y="5410200"/>
            <a:ext cx="1925638" cy="336550"/>
          </a:xfrm>
          <a:prstGeom prst="rect">
            <a:avLst/>
          </a:prstGeom>
          <a:noFill/>
          <a:ln w="9525">
            <a:noFill/>
            <a:miter lim="800000"/>
            <a:headEnd/>
            <a:tailEnd/>
          </a:ln>
        </p:spPr>
        <p:txBody>
          <a:bodyPr wrap="none">
            <a:prstTxWarp prst="textNoShape">
              <a:avLst/>
            </a:prstTxWarp>
            <a:spAutoFit/>
          </a:bodyPr>
          <a:lstStyle/>
          <a:p>
            <a:r>
              <a:rPr lang="en-US" baseline="30000">
                <a:solidFill>
                  <a:srgbClr val="000000"/>
                </a:solidFill>
              </a:rPr>
              <a:t>Chitin (chitobiose)</a:t>
            </a:r>
          </a:p>
        </p:txBody>
      </p:sp>
      <p:sp>
        <p:nvSpPr>
          <p:cNvPr id="8" name="Slide Number Placeholder 7"/>
          <p:cNvSpPr>
            <a:spLocks noGrp="1"/>
          </p:cNvSpPr>
          <p:nvPr>
            <p:ph type="sldNum" sz="quarter" idx="12"/>
          </p:nvPr>
        </p:nvSpPr>
        <p:spPr/>
        <p:txBody>
          <a:bodyPr/>
          <a:lstStyle/>
          <a:p>
            <a:pPr>
              <a:defRPr/>
            </a:pPr>
            <a:fld id="{1FE95F59-B3B4-E34C-A2EA-04C060386DAD}"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3048000" y="0"/>
            <a:ext cx="2681288" cy="457200"/>
          </a:xfrm>
          <a:prstGeom prst="rect">
            <a:avLst/>
          </a:prstGeom>
          <a:noFill/>
          <a:ln w="9525">
            <a:noFill/>
            <a:miter lim="800000"/>
            <a:headEnd/>
            <a:tailEnd/>
          </a:ln>
        </p:spPr>
        <p:txBody>
          <a:bodyPr wrap="none">
            <a:prstTxWarp prst="textNoShape">
              <a:avLst/>
            </a:prstTxWarp>
            <a:spAutoFit/>
          </a:bodyPr>
          <a:lstStyle/>
          <a:p>
            <a:r>
              <a:rPr lang="en-US"/>
              <a:t>Review Questions</a:t>
            </a:r>
          </a:p>
        </p:txBody>
      </p:sp>
      <p:sp>
        <p:nvSpPr>
          <p:cNvPr id="185347" name="Rectangle 3"/>
          <p:cNvSpPr>
            <a:spLocks noChangeArrowheads="1"/>
          </p:cNvSpPr>
          <p:nvPr/>
        </p:nvSpPr>
        <p:spPr bwMode="auto">
          <a:xfrm>
            <a:off x="906463" y="923925"/>
            <a:ext cx="8008937" cy="457200"/>
          </a:xfrm>
          <a:prstGeom prst="rect">
            <a:avLst/>
          </a:prstGeom>
          <a:noFill/>
          <a:ln w="9525">
            <a:noFill/>
            <a:miter lim="800000"/>
            <a:headEnd/>
            <a:tailEnd/>
          </a:ln>
        </p:spPr>
        <p:txBody>
          <a:bodyPr>
            <a:prstTxWarp prst="textNoShape">
              <a:avLst/>
            </a:prstTxWarp>
            <a:spAutoFit/>
          </a:bodyPr>
          <a:lstStyle/>
          <a:p>
            <a:endParaRPr lang="es-ES_tradnl"/>
          </a:p>
        </p:txBody>
      </p:sp>
      <p:sp>
        <p:nvSpPr>
          <p:cNvPr id="185348" name="Rectangle 4"/>
          <p:cNvSpPr>
            <a:spLocks noChangeArrowheads="1"/>
          </p:cNvSpPr>
          <p:nvPr/>
        </p:nvSpPr>
        <p:spPr bwMode="auto">
          <a:xfrm>
            <a:off x="0" y="533400"/>
            <a:ext cx="8839200" cy="5203825"/>
          </a:xfrm>
          <a:prstGeom prst="rect">
            <a:avLst/>
          </a:prstGeom>
          <a:noFill/>
          <a:ln w="9525">
            <a:noFill/>
            <a:miter lim="800000"/>
            <a:headEnd/>
            <a:tailEnd/>
          </a:ln>
        </p:spPr>
        <p:txBody>
          <a:bodyPr>
            <a:prstTxWarp prst="textNoShape">
              <a:avLst/>
            </a:prstTxWarp>
            <a:spAutoFit/>
          </a:bodyPr>
          <a:lstStyle/>
          <a:p>
            <a:r>
              <a:rPr lang="en-US" sz="1200" dirty="0"/>
              <a:t>1) What are the two most important dietary </a:t>
            </a:r>
            <a:r>
              <a:rPr lang="en-US" sz="1200" dirty="0" err="1"/>
              <a:t>monosaccharides</a:t>
            </a:r>
            <a:r>
              <a:rPr lang="en-US" sz="1200" dirty="0"/>
              <a:t>? How many carbons do they have?</a:t>
            </a:r>
          </a:p>
          <a:p>
            <a:endParaRPr lang="en-US" sz="1200" dirty="0"/>
          </a:p>
          <a:p>
            <a:r>
              <a:rPr lang="en-US" sz="1200" dirty="0"/>
              <a:t>2) What are the </a:t>
            </a:r>
            <a:r>
              <a:rPr lang="en-US" sz="1200" dirty="0" err="1"/>
              <a:t>hexose</a:t>
            </a:r>
            <a:r>
              <a:rPr lang="en-US" sz="1200" dirty="0"/>
              <a:t> components of sucrose, maltose, and lactose?</a:t>
            </a:r>
          </a:p>
          <a:p>
            <a:endParaRPr lang="en-US" sz="1200" dirty="0"/>
          </a:p>
          <a:p>
            <a:r>
              <a:rPr lang="en-US" sz="1200" dirty="0"/>
              <a:t>3) Starch is the primary storage carbohydrate in _________________, whereas glycogen is the </a:t>
            </a:r>
            <a:r>
              <a:rPr lang="en-US" sz="1200" dirty="0" err="1"/>
              <a:t>prmary</a:t>
            </a:r>
            <a:r>
              <a:rPr lang="en-US" sz="1200" dirty="0"/>
              <a:t> storage carbohydrate in ___________________.</a:t>
            </a:r>
          </a:p>
          <a:p>
            <a:endParaRPr lang="en-US" sz="1200" dirty="0"/>
          </a:p>
          <a:p>
            <a:r>
              <a:rPr lang="en-US" sz="1200" dirty="0"/>
              <a:t>4) In proteins, amino acids are joined by a ___________________ bond that links a __________ with a __________ group.</a:t>
            </a:r>
          </a:p>
          <a:p>
            <a:endParaRPr lang="en-US" sz="1200" dirty="0"/>
          </a:p>
          <a:p>
            <a:r>
              <a:rPr lang="en-US" sz="1200" dirty="0"/>
              <a:t>5) A </a:t>
            </a:r>
            <a:r>
              <a:rPr lang="en-US" sz="1200" dirty="0" err="1"/>
              <a:t>triacylglycerol</a:t>
            </a:r>
            <a:r>
              <a:rPr lang="en-US" sz="1200" dirty="0"/>
              <a:t> is an </a:t>
            </a:r>
            <a:r>
              <a:rPr lang="en-US" sz="1200" dirty="0" err="1"/>
              <a:t>esther</a:t>
            </a:r>
            <a:r>
              <a:rPr lang="en-US" sz="1200" dirty="0"/>
              <a:t> of three fatty acids and _______________</a:t>
            </a:r>
          </a:p>
          <a:p>
            <a:endParaRPr lang="en-US" sz="1200" dirty="0"/>
          </a:p>
          <a:p>
            <a:r>
              <a:rPr lang="en-US" sz="1200" dirty="0"/>
              <a:t>6) </a:t>
            </a:r>
            <a:r>
              <a:rPr lang="en-US" sz="1200" dirty="0" err="1"/>
              <a:t>Stearic</a:t>
            </a:r>
            <a:r>
              <a:rPr lang="en-US" sz="1200" dirty="0"/>
              <a:t> acid is a saturated fatty acid with a hydrocarbon chain of 18 carbons. </a:t>
            </a:r>
            <a:r>
              <a:rPr lang="en-US" sz="1200" dirty="0" err="1"/>
              <a:t>Palmitoleic</a:t>
            </a:r>
            <a:r>
              <a:rPr lang="en-US" sz="1200" dirty="0"/>
              <a:t> acid is an unsaturated fatty acid (it has one double bond) with a hydrocarbon chain of 16 carbons. Which one of these fatty acids has a higher melting point?</a:t>
            </a:r>
          </a:p>
          <a:p>
            <a:endParaRPr lang="en-US" sz="1200" dirty="0"/>
          </a:p>
          <a:p>
            <a:r>
              <a:rPr lang="en-US" sz="1200" dirty="0"/>
              <a:t>7) Define what is meant by an indispensable nutrient. Is glucose an indispensable nutrient?</a:t>
            </a:r>
          </a:p>
          <a:p>
            <a:endParaRPr lang="en-US" sz="1200" dirty="0"/>
          </a:p>
          <a:p>
            <a:r>
              <a:rPr lang="en-US" sz="1200" dirty="0"/>
              <a:t>8) Explain why you can ingest enormous doses of vitamin C but a large dose of vitamin A would be toxic.</a:t>
            </a:r>
          </a:p>
          <a:p>
            <a:endParaRPr lang="en-US" sz="1200" dirty="0"/>
          </a:p>
          <a:p>
            <a:r>
              <a:rPr lang="en-US" sz="1200" dirty="0"/>
              <a:t>9) What is the apical membrane of </a:t>
            </a:r>
            <a:r>
              <a:rPr lang="en-US" sz="1200" dirty="0" err="1"/>
              <a:t>enterocytes</a:t>
            </a:r>
            <a:r>
              <a:rPr lang="en-US" sz="1200" dirty="0"/>
              <a:t> called?</a:t>
            </a:r>
          </a:p>
          <a:p>
            <a:endParaRPr lang="en-US" sz="1200" dirty="0"/>
          </a:p>
          <a:p>
            <a:r>
              <a:rPr lang="en-US" sz="1200" dirty="0"/>
              <a:t>10) Describe in a diagram the steps involved in the assimilation of starch and sucrose.</a:t>
            </a:r>
          </a:p>
          <a:p>
            <a:endParaRPr lang="en-US" sz="1200" dirty="0"/>
          </a:p>
          <a:p>
            <a:r>
              <a:rPr lang="en-US" sz="1200" dirty="0"/>
              <a:t>11) How is lactose assimilated?</a:t>
            </a:r>
          </a:p>
          <a:p>
            <a:endParaRPr lang="en-US" sz="1200" dirty="0"/>
          </a:p>
          <a:p>
            <a:r>
              <a:rPr lang="en-US" sz="1200" dirty="0"/>
              <a:t>12) Does a baby iguana express lactase in its intestinal cells? Does a calf? Does a sparrow?</a:t>
            </a:r>
          </a:p>
          <a:p>
            <a:endParaRPr lang="en-US" sz="1200" dirty="0"/>
          </a:p>
        </p:txBody>
      </p:sp>
      <p:sp>
        <p:nvSpPr>
          <p:cNvPr id="5" name="Slide Number Placeholder 4"/>
          <p:cNvSpPr>
            <a:spLocks noGrp="1"/>
          </p:cNvSpPr>
          <p:nvPr>
            <p:ph type="sldNum" sz="quarter" idx="12"/>
          </p:nvPr>
        </p:nvSpPr>
        <p:spPr/>
        <p:txBody>
          <a:bodyPr/>
          <a:lstStyle/>
          <a:p>
            <a:pPr>
              <a:defRPr/>
            </a:pPr>
            <a:fld id="{1FE95F59-B3B4-E34C-A2EA-04C060386DAD}"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381000" y="609600"/>
            <a:ext cx="5747086" cy="1200329"/>
          </a:xfrm>
          <a:prstGeom prst="rect">
            <a:avLst/>
          </a:prstGeom>
          <a:noFill/>
          <a:ln w="9525">
            <a:noFill/>
            <a:miter lim="800000"/>
            <a:headEnd/>
            <a:tailEnd/>
          </a:ln>
        </p:spPr>
        <p:txBody>
          <a:bodyPr wrap="none">
            <a:prstTxWarp prst="textNoShape">
              <a:avLst/>
            </a:prstTxWarp>
            <a:spAutoFit/>
          </a:bodyPr>
          <a:lstStyle/>
          <a:p>
            <a:r>
              <a:rPr lang="en-US" sz="1200" dirty="0"/>
              <a:t>13) The pH of the lumen of the intestine is a) acidic, </a:t>
            </a:r>
            <a:r>
              <a:rPr lang="en-US" sz="1200" dirty="0" err="1"/>
              <a:t>b</a:t>
            </a:r>
            <a:r>
              <a:rPr lang="en-US" sz="1200" dirty="0"/>
              <a:t>) alkaline, or </a:t>
            </a:r>
            <a:r>
              <a:rPr lang="en-US" sz="1200" dirty="0" err="1"/>
              <a:t>c</a:t>
            </a:r>
            <a:r>
              <a:rPr lang="en-US" sz="1200" dirty="0"/>
              <a:t>) neutral.</a:t>
            </a:r>
          </a:p>
          <a:p>
            <a:endParaRPr lang="en-US" sz="1200" dirty="0"/>
          </a:p>
          <a:p>
            <a:r>
              <a:rPr lang="en-US" sz="1200" dirty="0"/>
              <a:t>14) What do you think is the pH optimum of the pancreatic enzyme </a:t>
            </a:r>
            <a:r>
              <a:rPr lang="en-US" sz="1200" dirty="0" err="1"/>
              <a:t>trypsin</a:t>
            </a:r>
            <a:r>
              <a:rPr lang="en-US" sz="1200" dirty="0"/>
              <a:t>?</a:t>
            </a:r>
            <a:endParaRPr lang="en-US" sz="1200" dirty="0" smtClean="0"/>
          </a:p>
          <a:p>
            <a:endParaRPr lang="en-US" sz="1200" dirty="0" smtClean="0"/>
          </a:p>
          <a:p>
            <a:endParaRPr lang="en-US" sz="1200" dirty="0"/>
          </a:p>
          <a:p>
            <a:endParaRPr lang="en-US" sz="1200" dirty="0"/>
          </a:p>
        </p:txBody>
      </p:sp>
      <p:sp>
        <p:nvSpPr>
          <p:cNvPr id="3" name="Slide Number Placeholder 2"/>
          <p:cNvSpPr>
            <a:spLocks noGrp="1"/>
          </p:cNvSpPr>
          <p:nvPr>
            <p:ph type="sldNum" sz="quarter" idx="12"/>
          </p:nvPr>
        </p:nvSpPr>
        <p:spPr/>
        <p:txBody>
          <a:bodyPr/>
          <a:lstStyle/>
          <a:p>
            <a:pPr>
              <a:defRPr/>
            </a:pPr>
            <a:fld id="{1FE95F59-B3B4-E34C-A2EA-04C060386DAD}"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srcRect/>
          <a:stretch>
            <a:fillRect/>
          </a:stretch>
        </p:blipFill>
        <p:spPr bwMode="auto">
          <a:xfrm>
            <a:off x="4267200" y="3906838"/>
            <a:ext cx="4876800" cy="2951162"/>
          </a:xfrm>
          <a:prstGeom prst="rect">
            <a:avLst/>
          </a:prstGeom>
          <a:noFill/>
          <a:ln w="9525">
            <a:noFill/>
            <a:miter lim="800000"/>
            <a:headEnd/>
            <a:tailEnd/>
          </a:ln>
        </p:spPr>
      </p:pic>
      <p:sp>
        <p:nvSpPr>
          <p:cNvPr id="23555" name="Rectangle 5"/>
          <p:cNvSpPr>
            <a:spLocks noChangeArrowheads="1"/>
          </p:cNvSpPr>
          <p:nvPr/>
        </p:nvSpPr>
        <p:spPr bwMode="auto">
          <a:xfrm>
            <a:off x="4191000" y="457200"/>
            <a:ext cx="4648200" cy="3354765"/>
          </a:xfrm>
          <a:prstGeom prst="rect">
            <a:avLst/>
          </a:prstGeom>
          <a:noFill/>
          <a:ln w="9525">
            <a:noFill/>
            <a:miter lim="800000"/>
            <a:headEnd/>
            <a:tailEnd/>
          </a:ln>
        </p:spPr>
        <p:txBody>
          <a:bodyPr wrap="square">
            <a:prstTxWarp prst="textNoShape">
              <a:avLst/>
            </a:prstTxWarp>
            <a:spAutoFit/>
          </a:bodyPr>
          <a:lstStyle/>
          <a:p>
            <a:r>
              <a:rPr lang="en-US" sz="2000" dirty="0"/>
              <a:t>To remember about lipids</a:t>
            </a:r>
          </a:p>
          <a:p>
            <a:r>
              <a:rPr lang="en-US" sz="2000" dirty="0"/>
              <a:t>-</a:t>
            </a:r>
            <a:r>
              <a:rPr lang="en-US" sz="2000" dirty="0" err="1"/>
              <a:t>Triacylglycerides</a:t>
            </a:r>
            <a:r>
              <a:rPr lang="en-US" sz="2000" dirty="0"/>
              <a:t> are esters of glycerol and fatty acids.</a:t>
            </a:r>
            <a:r>
              <a:rPr lang="en-US" dirty="0"/>
              <a:t> </a:t>
            </a:r>
          </a:p>
          <a:p>
            <a:r>
              <a:rPr lang="en-US" sz="2000" dirty="0"/>
              <a:t>-They are good sources of energy and the energy storage of choice in animals  (why? Two reasons?).</a:t>
            </a:r>
          </a:p>
          <a:p>
            <a:r>
              <a:rPr lang="en-US" sz="2000" dirty="0"/>
              <a:t>-Important components of biological membranes  (Why?)</a:t>
            </a:r>
            <a:endParaRPr lang="en-US" dirty="0"/>
          </a:p>
          <a:p>
            <a:endParaRPr lang="en-US" dirty="0"/>
          </a:p>
          <a:p>
            <a:endParaRPr lang="en-US" dirty="0"/>
          </a:p>
        </p:txBody>
      </p:sp>
      <p:pic>
        <p:nvPicPr>
          <p:cNvPr id="23556" name="Picture 6"/>
          <p:cNvPicPr>
            <a:picLocks noChangeAspect="1" noChangeArrowheads="1"/>
          </p:cNvPicPr>
          <p:nvPr/>
        </p:nvPicPr>
        <p:blipFill>
          <a:blip r:embed="rId4"/>
          <a:srcRect/>
          <a:stretch>
            <a:fillRect/>
          </a:stretch>
        </p:blipFill>
        <p:spPr bwMode="auto">
          <a:xfrm>
            <a:off x="228600" y="609600"/>
            <a:ext cx="3581399" cy="3921591"/>
          </a:xfrm>
          <a:prstGeom prst="rect">
            <a:avLst/>
          </a:prstGeom>
          <a:noFill/>
          <a:ln w="9525">
            <a:noFill/>
            <a:miter lim="800000"/>
            <a:headEnd/>
            <a:tailEnd/>
          </a:ln>
        </p:spPr>
      </p:pic>
      <p:sp>
        <p:nvSpPr>
          <p:cNvPr id="23557" name="Rectangle 7"/>
          <p:cNvSpPr>
            <a:spLocks noChangeArrowheads="1"/>
          </p:cNvSpPr>
          <p:nvPr/>
        </p:nvSpPr>
        <p:spPr bwMode="auto">
          <a:xfrm>
            <a:off x="673100" y="5548313"/>
            <a:ext cx="184150" cy="457200"/>
          </a:xfrm>
          <a:prstGeom prst="rect">
            <a:avLst/>
          </a:prstGeom>
          <a:noFill/>
          <a:ln w="9525">
            <a:noFill/>
            <a:miter lim="800000"/>
            <a:headEnd/>
            <a:tailEnd/>
          </a:ln>
        </p:spPr>
        <p:txBody>
          <a:bodyPr wrap="none">
            <a:prstTxWarp prst="textNoShape">
              <a:avLst/>
            </a:prstTxWarp>
            <a:spAutoFit/>
          </a:bodyPr>
          <a:lstStyle/>
          <a:p>
            <a:endParaRPr lang="es-ES_tradnl"/>
          </a:p>
        </p:txBody>
      </p:sp>
      <p:sp>
        <p:nvSpPr>
          <p:cNvPr id="6" name="Slide Number Placeholder 5"/>
          <p:cNvSpPr>
            <a:spLocks noGrp="1"/>
          </p:cNvSpPr>
          <p:nvPr>
            <p:ph type="sldNum" sz="quarter" idx="12"/>
          </p:nvPr>
        </p:nvSpPr>
        <p:spPr/>
        <p:txBody>
          <a:bodyPr/>
          <a:lstStyle/>
          <a:p>
            <a:pPr>
              <a:defRPr/>
            </a:pPr>
            <a:fld id="{1FE95F59-B3B4-E34C-A2EA-04C060386DA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2514600" y="0"/>
            <a:ext cx="4356100" cy="5410200"/>
          </a:xfrm>
          <a:prstGeom prst="rect">
            <a:avLst/>
          </a:prstGeom>
          <a:noFill/>
          <a:ln w="9525">
            <a:noFill/>
            <a:miter lim="800000"/>
            <a:headEnd/>
            <a:tailEnd/>
          </a:ln>
        </p:spPr>
      </p:pic>
      <p:sp>
        <p:nvSpPr>
          <p:cNvPr id="25603" name="Rectangle 3"/>
          <p:cNvSpPr>
            <a:spLocks noChangeArrowheads="1"/>
          </p:cNvSpPr>
          <p:nvPr/>
        </p:nvSpPr>
        <p:spPr bwMode="auto">
          <a:xfrm>
            <a:off x="0" y="5486400"/>
            <a:ext cx="8915400" cy="1006475"/>
          </a:xfrm>
          <a:prstGeom prst="rect">
            <a:avLst/>
          </a:prstGeom>
          <a:noFill/>
          <a:ln w="9525">
            <a:noFill/>
            <a:miter lim="800000"/>
            <a:headEnd/>
            <a:tailEnd/>
          </a:ln>
        </p:spPr>
        <p:txBody>
          <a:bodyPr>
            <a:prstTxWarp prst="textNoShape">
              <a:avLst/>
            </a:prstTxWarp>
            <a:spAutoFit/>
          </a:bodyPr>
          <a:lstStyle/>
          <a:p>
            <a:r>
              <a:rPr lang="en-US" sz="2000"/>
              <a:t>Fatty acids without double bonds are called saturated. Those with double bonds are called unsaturated. Melting point is lower in unsaturated FAs and in short- than in long-chained fatty acids.</a:t>
            </a:r>
            <a:r>
              <a:rPr lang="en-US"/>
              <a:t> </a:t>
            </a:r>
          </a:p>
        </p:txBody>
      </p:sp>
      <p:sp>
        <p:nvSpPr>
          <p:cNvPr id="25604" name="Rectangle 4"/>
          <p:cNvSpPr>
            <a:spLocks noChangeArrowheads="1"/>
          </p:cNvSpPr>
          <p:nvPr/>
        </p:nvSpPr>
        <p:spPr bwMode="auto">
          <a:xfrm>
            <a:off x="5257800" y="2438400"/>
            <a:ext cx="2971800" cy="1311275"/>
          </a:xfrm>
          <a:prstGeom prst="rect">
            <a:avLst/>
          </a:prstGeom>
          <a:noFill/>
          <a:ln w="9525">
            <a:noFill/>
            <a:miter lim="800000"/>
            <a:headEnd/>
            <a:tailEnd/>
          </a:ln>
        </p:spPr>
        <p:txBody>
          <a:bodyPr>
            <a:prstTxWarp prst="textNoShape">
              <a:avLst/>
            </a:prstTxWarp>
            <a:spAutoFit/>
          </a:bodyPr>
          <a:lstStyle/>
          <a:p>
            <a:r>
              <a:rPr lang="en-US" sz="2000"/>
              <a:t>Short</a:t>
            </a:r>
          </a:p>
          <a:p>
            <a:r>
              <a:rPr lang="en-US" sz="2000"/>
              <a:t>and unsaturated FAs have low melting points (oils)</a:t>
            </a:r>
            <a:endParaRPr lang="en-US"/>
          </a:p>
        </p:txBody>
      </p:sp>
      <p:sp>
        <p:nvSpPr>
          <p:cNvPr id="25605" name="Rectangle 5"/>
          <p:cNvSpPr>
            <a:spLocks noChangeArrowheads="1"/>
          </p:cNvSpPr>
          <p:nvPr/>
        </p:nvSpPr>
        <p:spPr bwMode="auto">
          <a:xfrm>
            <a:off x="381000" y="304800"/>
            <a:ext cx="2971800" cy="1311275"/>
          </a:xfrm>
          <a:prstGeom prst="rect">
            <a:avLst/>
          </a:prstGeom>
          <a:noFill/>
          <a:ln w="9525">
            <a:noFill/>
            <a:miter lim="800000"/>
            <a:headEnd/>
            <a:tailEnd/>
          </a:ln>
        </p:spPr>
        <p:txBody>
          <a:bodyPr>
            <a:prstTxWarp prst="textNoShape">
              <a:avLst/>
            </a:prstTxWarp>
            <a:spAutoFit/>
          </a:bodyPr>
          <a:lstStyle/>
          <a:p>
            <a:r>
              <a:rPr lang="en-US" sz="2000"/>
              <a:t>Long</a:t>
            </a:r>
          </a:p>
          <a:p>
            <a:r>
              <a:rPr lang="en-US" sz="2000"/>
              <a:t>And saturated FAs have high melting points (lards)</a:t>
            </a:r>
            <a:endParaRPr lang="en-US"/>
          </a:p>
        </p:txBody>
      </p:sp>
      <p:sp>
        <p:nvSpPr>
          <p:cNvPr id="25606" name="Rectangle 6"/>
          <p:cNvSpPr>
            <a:spLocks noChangeArrowheads="1"/>
          </p:cNvSpPr>
          <p:nvPr/>
        </p:nvSpPr>
        <p:spPr bwMode="auto">
          <a:xfrm>
            <a:off x="228600" y="3581400"/>
            <a:ext cx="1733550" cy="457200"/>
          </a:xfrm>
          <a:prstGeom prst="rect">
            <a:avLst/>
          </a:prstGeom>
          <a:noFill/>
          <a:ln w="9525">
            <a:noFill/>
            <a:miter lim="800000"/>
            <a:headEnd/>
            <a:tailEnd/>
          </a:ln>
        </p:spPr>
        <p:txBody>
          <a:bodyPr wrap="none">
            <a:prstTxWarp prst="textNoShape">
              <a:avLst/>
            </a:prstTxWarp>
            <a:spAutoFit/>
          </a:bodyPr>
          <a:lstStyle/>
          <a:p>
            <a:r>
              <a:rPr lang="en-US"/>
              <a:t>18 Carbons</a:t>
            </a:r>
          </a:p>
        </p:txBody>
      </p:sp>
      <p:sp>
        <p:nvSpPr>
          <p:cNvPr id="7" name="Slide Number Placeholder 6"/>
          <p:cNvSpPr>
            <a:spLocks noGrp="1"/>
          </p:cNvSpPr>
          <p:nvPr>
            <p:ph type="sldNum" sz="quarter" idx="12"/>
          </p:nvPr>
        </p:nvSpPr>
        <p:spPr/>
        <p:txBody>
          <a:bodyPr/>
          <a:lstStyle/>
          <a:p>
            <a:pPr>
              <a:defRPr/>
            </a:pPr>
            <a:fld id="{1FE95F59-B3B4-E34C-A2EA-04C060386DAD}"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352800" y="0"/>
            <a:ext cx="2409825" cy="822325"/>
          </a:xfrm>
          <a:prstGeom prst="rect">
            <a:avLst/>
          </a:prstGeom>
          <a:noFill/>
          <a:ln w="9525">
            <a:noFill/>
            <a:miter lim="800000"/>
            <a:headEnd/>
            <a:tailEnd/>
          </a:ln>
        </p:spPr>
        <p:txBody>
          <a:bodyPr wrap="none">
            <a:prstTxWarp prst="textNoShape">
              <a:avLst/>
            </a:prstTxWarp>
            <a:spAutoFit/>
          </a:bodyPr>
          <a:lstStyle/>
          <a:p>
            <a:r>
              <a:rPr lang="en-US"/>
              <a:t>TO REMEMBER</a:t>
            </a:r>
            <a:endParaRPr lang="en-US">
              <a:latin typeface="Times" charset="0"/>
            </a:endParaRPr>
          </a:p>
          <a:p>
            <a:endParaRPr lang="en-US">
              <a:latin typeface="Times" charset="0"/>
            </a:endParaRPr>
          </a:p>
        </p:txBody>
      </p:sp>
      <p:sp>
        <p:nvSpPr>
          <p:cNvPr id="27651" name="Rectangle 3"/>
          <p:cNvSpPr>
            <a:spLocks noChangeArrowheads="1"/>
          </p:cNvSpPr>
          <p:nvPr/>
        </p:nvSpPr>
        <p:spPr bwMode="auto">
          <a:xfrm>
            <a:off x="228600" y="609600"/>
            <a:ext cx="8915400" cy="4724400"/>
          </a:xfrm>
          <a:prstGeom prst="rect">
            <a:avLst/>
          </a:prstGeom>
          <a:noFill/>
          <a:ln w="9525">
            <a:noFill/>
            <a:miter lim="800000"/>
            <a:headEnd/>
            <a:tailEnd/>
          </a:ln>
        </p:spPr>
        <p:txBody>
          <a:bodyPr>
            <a:prstTxWarp prst="textNoShape">
              <a:avLst/>
            </a:prstTxWarp>
            <a:spAutoFit/>
          </a:bodyPr>
          <a:lstStyle/>
          <a:p>
            <a:r>
              <a:rPr lang="en-US" sz="2000"/>
              <a:t>-The most important dietary monosaccharides (hexoses) are glucose, fructose, and galactose.</a:t>
            </a:r>
          </a:p>
          <a:p>
            <a:r>
              <a:rPr lang="en-US" sz="2000"/>
              <a:t>-The most important dietary disaccharides are sucrose (G-F), maltose (G-G), and galactose (lactose-glucose).</a:t>
            </a:r>
          </a:p>
          <a:p>
            <a:r>
              <a:rPr lang="en-US" sz="2000"/>
              <a:t>-Starch (plants) and glycogen (animals) are important dietary polysaccharides.</a:t>
            </a:r>
          </a:p>
          <a:p>
            <a:r>
              <a:rPr lang="en-US" sz="2000"/>
              <a:t>-Proteins are polymers of 20 amino acids joined by peptide bonds.</a:t>
            </a:r>
          </a:p>
          <a:p>
            <a:r>
              <a:rPr lang="en-US" sz="2000"/>
              <a:t>-Lipids (fatty acids, phospholipids, cholesterol, triacylglycerides) are non-polar molecules. Triacylglycerides are made of fatty acids and glycerol. Many lipids are amphipathic</a:t>
            </a:r>
          </a:p>
          <a:p>
            <a:r>
              <a:rPr lang="en-US" sz="2000"/>
              <a:t>-Fatty acids without double bonds are called saturated. Those with double bonds are called unsaturated. Melting point is lower in unsaturated than in saturated FAs and in short- than in long-chained fatty acids.</a:t>
            </a:r>
            <a:r>
              <a:rPr lang="en-US"/>
              <a:t> </a:t>
            </a:r>
          </a:p>
          <a:p>
            <a:endParaRPr lang="en-US"/>
          </a:p>
        </p:txBody>
      </p:sp>
      <p:sp>
        <p:nvSpPr>
          <p:cNvPr id="4" name="Slide Number Placeholder 3"/>
          <p:cNvSpPr>
            <a:spLocks noGrp="1"/>
          </p:cNvSpPr>
          <p:nvPr>
            <p:ph type="sldNum" sz="quarter" idx="12"/>
          </p:nvPr>
        </p:nvSpPr>
        <p:spPr/>
        <p:txBody>
          <a:bodyPr/>
          <a:lstStyle/>
          <a:p>
            <a:pPr>
              <a:defRPr/>
            </a:pPr>
            <a:fld id="{1FE95F59-B3B4-E34C-A2EA-04C060386DAD}"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065338" y="887413"/>
            <a:ext cx="184150" cy="457200"/>
          </a:xfrm>
          <a:prstGeom prst="rect">
            <a:avLst/>
          </a:prstGeom>
          <a:noFill/>
          <a:ln w="9525">
            <a:noFill/>
            <a:miter lim="800000"/>
            <a:headEnd/>
            <a:tailEnd/>
          </a:ln>
        </p:spPr>
        <p:txBody>
          <a:bodyPr wrap="none">
            <a:prstTxWarp prst="textNoShape">
              <a:avLst/>
            </a:prstTxWarp>
            <a:spAutoFit/>
          </a:bodyPr>
          <a:lstStyle/>
          <a:p>
            <a:endParaRPr lang="es-ES_tradnl"/>
          </a:p>
        </p:txBody>
      </p:sp>
      <p:sp>
        <p:nvSpPr>
          <p:cNvPr id="31747" name="Rectangle 3"/>
          <p:cNvSpPr>
            <a:spLocks noChangeArrowheads="1"/>
          </p:cNvSpPr>
          <p:nvPr/>
        </p:nvSpPr>
        <p:spPr bwMode="auto">
          <a:xfrm>
            <a:off x="1676400" y="0"/>
            <a:ext cx="6470650" cy="457200"/>
          </a:xfrm>
          <a:prstGeom prst="rect">
            <a:avLst/>
          </a:prstGeom>
          <a:noFill/>
          <a:ln w="9525">
            <a:noFill/>
            <a:miter lim="800000"/>
            <a:headEnd/>
            <a:tailEnd/>
          </a:ln>
        </p:spPr>
        <p:txBody>
          <a:bodyPr wrap="none">
            <a:prstTxWarp prst="textNoShape">
              <a:avLst/>
            </a:prstTxWarp>
            <a:spAutoFit/>
          </a:bodyPr>
          <a:lstStyle/>
          <a:p>
            <a:r>
              <a:rPr lang="en-US"/>
              <a:t>Some nutrients are indispensable (essential)</a:t>
            </a:r>
          </a:p>
        </p:txBody>
      </p:sp>
      <p:sp>
        <p:nvSpPr>
          <p:cNvPr id="31748" name="Rectangle 5"/>
          <p:cNvSpPr>
            <a:spLocks noChangeArrowheads="1"/>
          </p:cNvSpPr>
          <p:nvPr/>
        </p:nvSpPr>
        <p:spPr bwMode="auto">
          <a:xfrm>
            <a:off x="190500" y="533400"/>
            <a:ext cx="8953500" cy="1311275"/>
          </a:xfrm>
          <a:prstGeom prst="rect">
            <a:avLst/>
          </a:prstGeom>
          <a:noFill/>
          <a:ln w="9525">
            <a:noFill/>
            <a:miter lim="800000"/>
            <a:headEnd/>
            <a:tailEnd/>
          </a:ln>
        </p:spPr>
        <p:txBody>
          <a:bodyPr>
            <a:prstTxWarp prst="textNoShape">
              <a:avLst/>
            </a:prstTxWarp>
            <a:spAutoFit/>
          </a:bodyPr>
          <a:lstStyle/>
          <a:p>
            <a:r>
              <a:rPr lang="en-US" sz="2000"/>
              <a:t>Indispensable means that the animals cannot synthesize them in sufficient amounts and hence it must obtain them in food. A nutrient can be indispensable because the animal lacks the metabolic pathway to make it, or because it has limited ability to make enough of the nutrient.</a:t>
            </a:r>
            <a:endParaRPr lang="en-US"/>
          </a:p>
        </p:txBody>
      </p:sp>
      <p:pic>
        <p:nvPicPr>
          <p:cNvPr id="31749" name="Picture 6"/>
          <p:cNvPicPr>
            <a:picLocks noChangeAspect="1" noChangeArrowheads="1"/>
          </p:cNvPicPr>
          <p:nvPr/>
        </p:nvPicPr>
        <p:blipFill>
          <a:blip r:embed="rId3"/>
          <a:srcRect/>
          <a:stretch>
            <a:fillRect/>
          </a:stretch>
        </p:blipFill>
        <p:spPr bwMode="auto">
          <a:xfrm>
            <a:off x="2057400" y="2133600"/>
            <a:ext cx="5715000" cy="3451225"/>
          </a:xfrm>
          <a:prstGeom prst="rect">
            <a:avLst/>
          </a:prstGeom>
          <a:noFill/>
          <a:ln w="9525">
            <a:noFill/>
            <a:miter lim="800000"/>
            <a:headEnd/>
            <a:tailEnd/>
          </a:ln>
        </p:spPr>
      </p:pic>
      <p:sp>
        <p:nvSpPr>
          <p:cNvPr id="31750" name="Rectangle 7"/>
          <p:cNvSpPr>
            <a:spLocks noChangeArrowheads="1"/>
          </p:cNvSpPr>
          <p:nvPr/>
        </p:nvSpPr>
        <p:spPr bwMode="auto">
          <a:xfrm>
            <a:off x="0" y="5489575"/>
            <a:ext cx="9144000" cy="1187450"/>
          </a:xfrm>
          <a:prstGeom prst="rect">
            <a:avLst/>
          </a:prstGeom>
          <a:noFill/>
          <a:ln w="9525">
            <a:noFill/>
            <a:miter lim="800000"/>
            <a:headEnd/>
            <a:tailEnd/>
          </a:ln>
        </p:spPr>
        <p:txBody>
          <a:bodyPr>
            <a:prstTxWarp prst="textNoShape">
              <a:avLst/>
            </a:prstTxWarp>
            <a:spAutoFit/>
          </a:bodyPr>
          <a:lstStyle/>
          <a:p>
            <a:r>
              <a:rPr lang="en-US"/>
              <a:t>There are 8 indispensable amino acids but a few others are</a:t>
            </a:r>
          </a:p>
          <a:p>
            <a:r>
              <a:rPr lang="en-US"/>
              <a:t>“conditionally indispensable” (arginine is indispensable in cats and can be indispensable during wound/burn healing). </a:t>
            </a:r>
          </a:p>
        </p:txBody>
      </p:sp>
      <p:sp>
        <p:nvSpPr>
          <p:cNvPr id="7" name="TextBox 1"/>
          <p:cNvSpPr txBox="1">
            <a:spLocks noChangeArrowheads="1"/>
          </p:cNvSpPr>
          <p:nvPr/>
        </p:nvSpPr>
        <p:spPr bwMode="auto">
          <a:xfrm>
            <a:off x="228600" y="21336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8" name="Slide Number Placeholder 7"/>
          <p:cNvSpPr>
            <a:spLocks noGrp="1"/>
          </p:cNvSpPr>
          <p:nvPr>
            <p:ph type="sldNum" sz="quarter" idx="12"/>
          </p:nvPr>
        </p:nvSpPr>
        <p:spPr/>
        <p:txBody>
          <a:bodyPr/>
          <a:lstStyle/>
          <a:p>
            <a:pPr>
              <a:defRPr/>
            </a:pPr>
            <a:fld id="{1FE95F59-B3B4-E34C-A2EA-04C060386DAD}"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2368</TotalTime>
  <Words>3080</Words>
  <Application>Microsoft Office PowerPoint</Application>
  <PresentationFormat>On-screen Show (4:3)</PresentationFormat>
  <Paragraphs>663</Paragraphs>
  <Slides>59</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ＭＳ Ｐゴシック</vt:lpstr>
      <vt:lpstr>Arial</vt:lpstr>
      <vt:lpstr>Comic Sans MS</vt:lpstr>
      <vt:lpstr>CourierNewPS-ItalicMT</vt:lpstr>
      <vt:lpstr>Symbol</vt:lpstr>
      <vt:lpstr>Times</vt:lpstr>
      <vt:lpstr>Wingdings</vt:lpstr>
      <vt:lpstr>ヒラギノ角ゴ Pro W3</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would a person with a weak esophageal sphincter complain of “heartburn”?</vt:lpstr>
      <vt:lpstr>Why is it that the small intestine has so much more surface area than other major digestive organs?</vt:lpstr>
      <vt:lpstr>PowerPoint Presentation</vt:lpstr>
      <vt:lpstr>PowerPoint Presentation</vt:lpstr>
      <vt:lpstr>Figure 43-6</vt:lpstr>
      <vt:lpstr>Figure 43-6</vt:lpstr>
      <vt:lpstr>Figure 43-6</vt:lpstr>
      <vt:lpstr>Figure 43-6</vt:lpstr>
      <vt:lpstr>Figure 43-6</vt:lpstr>
      <vt:lpstr>Figure 43-6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Wyoming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Martinez del Rio</dc:creator>
  <cp:lastModifiedBy>system1</cp:lastModifiedBy>
  <cp:revision>85</cp:revision>
  <cp:lastPrinted>2011-02-18T20:34:43Z</cp:lastPrinted>
  <dcterms:created xsi:type="dcterms:W3CDTF">2011-03-01T22:54:06Z</dcterms:created>
  <dcterms:modified xsi:type="dcterms:W3CDTF">2020-11-17T17:15:06Z</dcterms:modified>
</cp:coreProperties>
</file>